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30"/>
  </p:notesMasterIdLst>
  <p:sldIdLst>
    <p:sldId id="256" r:id="rId2"/>
    <p:sldId id="272" r:id="rId3"/>
    <p:sldId id="274" r:id="rId4"/>
    <p:sldId id="300" r:id="rId5"/>
    <p:sldId id="285" r:id="rId6"/>
    <p:sldId id="301" r:id="rId7"/>
    <p:sldId id="299" r:id="rId8"/>
    <p:sldId id="302" r:id="rId9"/>
    <p:sldId id="279" r:id="rId10"/>
    <p:sldId id="278" r:id="rId11"/>
    <p:sldId id="273" r:id="rId12"/>
    <p:sldId id="280" r:id="rId13"/>
    <p:sldId id="277" r:id="rId14"/>
    <p:sldId id="281" r:id="rId15"/>
    <p:sldId id="283" r:id="rId16"/>
    <p:sldId id="284" r:id="rId17"/>
    <p:sldId id="286" r:id="rId18"/>
    <p:sldId id="291" r:id="rId19"/>
    <p:sldId id="289" r:id="rId20"/>
    <p:sldId id="288" r:id="rId21"/>
    <p:sldId id="292" r:id="rId22"/>
    <p:sldId id="294" r:id="rId23"/>
    <p:sldId id="295" r:id="rId24"/>
    <p:sldId id="296" r:id="rId25"/>
    <p:sldId id="297" r:id="rId26"/>
    <p:sldId id="298" r:id="rId27"/>
    <p:sldId id="303"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44E"/>
    <a:srgbClr val="D7FF60"/>
    <a:srgbClr val="EEEEEE"/>
    <a:srgbClr val="EBEBE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0"/>
    <p:restoredTop sz="68259"/>
  </p:normalViewPr>
  <p:slideViewPr>
    <p:cSldViewPr snapToGrid="0">
      <p:cViewPr>
        <p:scale>
          <a:sx n="94" d="100"/>
          <a:sy n="94" d="100"/>
        </p:scale>
        <p:origin x="76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1A733-B55B-564A-916A-D071AE87C8DC}" type="datetimeFigureOut">
              <a:rPr lang="en-US" smtClean="0"/>
              <a:t>1/28/26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915BA-8625-5946-8292-665AB77B5CE0}" type="slidenum">
              <a:rPr lang="en-US" smtClean="0"/>
              <a:t>‹#›</a:t>
            </a:fld>
            <a:endParaRPr lang="en-US"/>
          </a:p>
        </p:txBody>
      </p:sp>
    </p:spTree>
    <p:extLst>
      <p:ext uri="{BB962C8B-B14F-4D97-AF65-F5344CB8AC3E}">
        <p14:creationId xmlns:p14="http://schemas.microsoft.com/office/powerpoint/2010/main" val="258847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1</a:t>
            </a:fld>
            <a:endParaRPr lang="en-US"/>
          </a:p>
        </p:txBody>
      </p:sp>
    </p:spTree>
    <p:extLst>
      <p:ext uri="{BB962C8B-B14F-4D97-AF65-F5344CB8AC3E}">
        <p14:creationId xmlns:p14="http://schemas.microsoft.com/office/powerpoint/2010/main" val="261465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10</a:t>
            </a:fld>
            <a:endParaRPr lang="en-US"/>
          </a:p>
        </p:txBody>
      </p:sp>
    </p:spTree>
    <p:extLst>
      <p:ext uri="{BB962C8B-B14F-4D97-AF65-F5344CB8AC3E}">
        <p14:creationId xmlns:p14="http://schemas.microsoft.com/office/powerpoint/2010/main" val="402498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11</a:t>
            </a:fld>
            <a:endParaRPr lang="en-US"/>
          </a:p>
        </p:txBody>
      </p:sp>
    </p:spTree>
    <p:extLst>
      <p:ext uri="{BB962C8B-B14F-4D97-AF65-F5344CB8AC3E}">
        <p14:creationId xmlns:p14="http://schemas.microsoft.com/office/powerpoint/2010/main" val="417634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12</a:t>
            </a:fld>
            <a:endParaRPr lang="en-US"/>
          </a:p>
        </p:txBody>
      </p:sp>
    </p:spTree>
    <p:extLst>
      <p:ext uri="{BB962C8B-B14F-4D97-AF65-F5344CB8AC3E}">
        <p14:creationId xmlns:p14="http://schemas.microsoft.com/office/powerpoint/2010/main" val="178029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13</a:t>
            </a:fld>
            <a:endParaRPr lang="en-US"/>
          </a:p>
        </p:txBody>
      </p:sp>
    </p:spTree>
    <p:extLst>
      <p:ext uri="{BB962C8B-B14F-4D97-AF65-F5344CB8AC3E}">
        <p14:creationId xmlns:p14="http://schemas.microsoft.com/office/powerpoint/2010/main" val="225198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14</a:t>
            </a:fld>
            <a:endParaRPr lang="en-US"/>
          </a:p>
        </p:txBody>
      </p:sp>
    </p:spTree>
    <p:extLst>
      <p:ext uri="{BB962C8B-B14F-4D97-AF65-F5344CB8AC3E}">
        <p14:creationId xmlns:p14="http://schemas.microsoft.com/office/powerpoint/2010/main" val="261496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9F915BA-8625-5946-8292-665AB77B5CE0}" type="slidenum">
              <a:rPr lang="en-US" smtClean="0"/>
              <a:t>15</a:t>
            </a:fld>
            <a:endParaRPr lang="en-US"/>
          </a:p>
        </p:txBody>
      </p:sp>
    </p:spTree>
    <p:extLst>
      <p:ext uri="{BB962C8B-B14F-4D97-AF65-F5344CB8AC3E}">
        <p14:creationId xmlns:p14="http://schemas.microsoft.com/office/powerpoint/2010/main" val="367879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Despite this shift, I chose to maintain consistency in the interview questions across participants. This decision was both methodological and ethical, helping to avoid leading participants and strengthening the credibility of the thematic patterns, which emerged without being explicitly prompted.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Finally, I was torn over how much of myself to bring into interviews. Unlike previous research contexts, complete neutrality felt artificial. I occasionally shared my own experiences or reflections when they felt directly relevant, while remaining mindful of not steering participants’ accounts. In light of the scholarly positions, it is part of the ethical complexity of conducting research within one’s own professional community, which reflected the situated and relational nature of ethical practice described by Banks (2016).</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16</a:t>
            </a:fld>
            <a:endParaRPr lang="en-US"/>
          </a:p>
        </p:txBody>
      </p:sp>
    </p:spTree>
    <p:extLst>
      <p:ext uri="{BB962C8B-B14F-4D97-AF65-F5344CB8AC3E}">
        <p14:creationId xmlns:p14="http://schemas.microsoft.com/office/powerpoint/2010/main" val="199539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my primary ethical concern shifted from participation and towards analysis and representation.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 BERA (2024) note, “dual roles may also introduce explicit tensions in areas such as confidentiality”, particularly where researchers are reflecting on their own professional practice in relation to colleagues. Braun &amp; Clarke (2021) similarly refer to this as being an “insider researcher”.</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17</a:t>
            </a:fld>
            <a:endParaRPr lang="en-US"/>
          </a:p>
        </p:txBody>
      </p:sp>
    </p:spTree>
    <p:extLst>
      <p:ext uri="{BB962C8B-B14F-4D97-AF65-F5344CB8AC3E}">
        <p14:creationId xmlns:p14="http://schemas.microsoft.com/office/powerpoint/2010/main" val="391634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18</a:t>
            </a:fld>
            <a:endParaRPr lang="en-US"/>
          </a:p>
        </p:txBody>
      </p:sp>
    </p:spTree>
    <p:extLst>
      <p:ext uri="{BB962C8B-B14F-4D97-AF65-F5344CB8AC3E}">
        <p14:creationId xmlns:p14="http://schemas.microsoft.com/office/powerpoint/2010/main" val="73541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analysis was conducted using </a:t>
            </a:r>
            <a:r>
              <a:rPr lang="en-GB" b="1" dirty="0"/>
              <a:t>reflexive thematic analysis</a:t>
            </a:r>
            <a:r>
              <a:rPr lang="en-GB" dirty="0"/>
              <a:t> with an </a:t>
            </a:r>
            <a:r>
              <a:rPr lang="en-GB" b="1" dirty="0"/>
              <a:t>inductive orientation</a:t>
            </a:r>
            <a:r>
              <a:rPr lang="en-GB" dirty="0"/>
              <a:t>, allowing patterns of meaning to be developed from participants’ accounts rather than fitted to pre-existing theory. The study adopted an </a:t>
            </a:r>
            <a:r>
              <a:rPr lang="en-GB" b="1" dirty="0"/>
              <a:t>experiential qualitative framework</a:t>
            </a:r>
            <a:r>
              <a:rPr lang="en-GB" dirty="0"/>
              <a:t>, treating participants’ talk as meaningful accounts of lived experience within a specific institutional context. Analysis attended to both </a:t>
            </a:r>
            <a:r>
              <a:rPr lang="en-GB" b="1" dirty="0"/>
              <a:t>semantic meaning</a:t>
            </a:r>
            <a:r>
              <a:rPr lang="en-GB" dirty="0"/>
              <a:t>, focusing on what participants explicitly articulated, and </a:t>
            </a:r>
            <a:r>
              <a:rPr lang="en-GB" b="1" dirty="0"/>
              <a:t>latent meaning</a:t>
            </a:r>
            <a:r>
              <a:rPr lang="en-GB" dirty="0"/>
              <a:t>, examining the assumptions, tensions, and conditions shaping how collegial feedback was understood and enacted. While a broadly uncomplicated relationship between language and experience was assumed, the analysis also recognised the researcher’s interpretive role in shaping theme development, and reflexivity was therefore maintained throughout coding and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is challenging is creating a distinct focus for each theme but not the contextual complexity that's shared between the themes.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Sitting with these tensions reinforced the importance of resisting premature analytic closure and instead working carefully with complexity as it appeared, echoing Law’s argument that social research often sanitises mess in ways that obscure how phenomena actually operate (Law, 2004). As Braun and Clarke emphasise, qualitative rigour in reflexive thematic analysis lies not in analytic closure, but in transparent, well-justified interpretive decisions made in relation to context, purpose, and consequence (Braun and Clarke,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19</a:t>
            </a:fld>
            <a:endParaRPr lang="en-US"/>
          </a:p>
        </p:txBody>
      </p:sp>
    </p:spTree>
    <p:extLst>
      <p:ext uri="{BB962C8B-B14F-4D97-AF65-F5344CB8AC3E}">
        <p14:creationId xmlns:p14="http://schemas.microsoft.com/office/powerpoint/2010/main" val="141176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In reflexive qualitative analysis, the researcher is neither an inert actor nor is their subjectivity a methodological flaw to be partitioned away from the process. Rather, their positionality and interpretive lens is a necessary and essential resource that needs to be acknowledged and active in the process. Qualitative rigour is demonstrated through transparency, reflexivity and analytic responsibility rather than detachment (Braun and Clarke, 2021)</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a:t>
            </a:fld>
            <a:endParaRPr lang="en-US"/>
          </a:p>
        </p:txBody>
      </p:sp>
    </p:spTree>
    <p:extLst>
      <p:ext uri="{BB962C8B-B14F-4D97-AF65-F5344CB8AC3E}">
        <p14:creationId xmlns:p14="http://schemas.microsoft.com/office/powerpoint/2010/main" val="422158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20</a:t>
            </a:fld>
            <a:endParaRPr lang="en-US"/>
          </a:p>
        </p:txBody>
      </p:sp>
    </p:spTree>
    <p:extLst>
      <p:ext uri="{BB962C8B-B14F-4D97-AF65-F5344CB8AC3E}">
        <p14:creationId xmlns:p14="http://schemas.microsoft.com/office/powerpoint/2010/main" val="2435822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21</a:t>
            </a:fld>
            <a:endParaRPr lang="en-US"/>
          </a:p>
        </p:txBody>
      </p:sp>
    </p:spTree>
    <p:extLst>
      <p:ext uri="{BB962C8B-B14F-4D97-AF65-F5344CB8AC3E}">
        <p14:creationId xmlns:p14="http://schemas.microsoft.com/office/powerpoint/2010/main" val="2900064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Participants contrast organically developed partnerships—experienced as chosen, respectful, and purposeful—with required or imposed feedback activity, which risks feeling performative or misaligned. Where partnerships are entered into by mutual agreement, colleagues can establish a shared basis for collaboration that makes continued feedback exchange feel worthwhile.</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22</a:t>
            </a:fld>
            <a:endParaRPr lang="en-US"/>
          </a:p>
        </p:txBody>
      </p:sp>
    </p:spTree>
    <p:extLst>
      <p:ext uri="{BB962C8B-B14F-4D97-AF65-F5344CB8AC3E}">
        <p14:creationId xmlns:p14="http://schemas.microsoft.com/office/powerpoint/2010/main" val="235818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In contrast to routine day-to-day tasks—which may be valuable but are not always perceived as growth-oriented—meaningful projects provide a shared focus that justifies investment in feedback. When feedback is oriented towards aspiration and development rather than job performance, collegial partnerships are more likely to be experienced as worthwhile and sustaining.</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23</a:t>
            </a:fld>
            <a:endParaRPr lang="en-US"/>
          </a:p>
        </p:txBody>
      </p:sp>
    </p:spTree>
    <p:extLst>
      <p:ext uri="{BB962C8B-B14F-4D97-AF65-F5344CB8AC3E}">
        <p14:creationId xmlns:p14="http://schemas.microsoft.com/office/powerpoint/2010/main" val="402899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Participants sometimes describe these motivations as “selfish”, particularly where feedback is tied to individual aspiration; however, making such aims visible supports clearer communication and shared understanding. When personal goals remain unstated, feedback risks becoming vague, platitudinal, or misaligned, and asymmetries in expertise or seniority can generate self-doubt or withdrawal. By articulating their stake in a specific collaborative endeavour, partners are better able to negotiate value, manage imbalance, and sustain engagement.</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24</a:t>
            </a:fld>
            <a:endParaRPr lang="en-US"/>
          </a:p>
        </p:txBody>
      </p:sp>
    </p:spTree>
    <p:extLst>
      <p:ext uri="{BB962C8B-B14F-4D97-AF65-F5344CB8AC3E}">
        <p14:creationId xmlns:p14="http://schemas.microsoft.com/office/powerpoint/2010/main" val="81826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Participants contrast feedback that is offered at a moment when it can inform next steps with feedback that is retrospective, vague, or assumption-led, which is more likely to be reduced to platitudes and less likely to be taken up. Specificity is supported both by close collaboration – where partners have sufficient shared context to comment meaningfully – and by self-authored feedback questions that clarify what input is wanted and help prevent unsolicited advice crossing boundaries. In this way, timely and specific feedback functions as a condition for feedback to “land”, be acted upon, and remain worth sustaining.</a:t>
            </a:r>
          </a:p>
        </p:txBody>
      </p:sp>
      <p:sp>
        <p:nvSpPr>
          <p:cNvPr id="4" name="Slide Number Placeholder 3"/>
          <p:cNvSpPr>
            <a:spLocks noGrp="1"/>
          </p:cNvSpPr>
          <p:nvPr>
            <p:ph type="sldNum" sz="quarter" idx="5"/>
          </p:nvPr>
        </p:nvSpPr>
        <p:spPr/>
        <p:txBody>
          <a:bodyPr/>
          <a:lstStyle/>
          <a:p>
            <a:fld id="{29F915BA-8625-5946-8292-665AB77B5CE0}" type="slidenum">
              <a:rPr lang="en-US" smtClean="0"/>
              <a:t>25</a:t>
            </a:fld>
            <a:endParaRPr lang="en-US"/>
          </a:p>
        </p:txBody>
      </p:sp>
    </p:spTree>
    <p:extLst>
      <p:ext uri="{BB962C8B-B14F-4D97-AF65-F5344CB8AC3E}">
        <p14:creationId xmlns:p14="http://schemas.microsoft.com/office/powerpoint/2010/main" val="3903014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Times New Roman" panose="02020603050405020304" pitchFamily="18" charset="0"/>
                <a:cs typeface="Times New Roman" panose="02020603050405020304" pitchFamily="18" charset="0"/>
              </a:rPr>
              <a:t>Participants describe concerns about hurting feelings or making colleagues feel unwanted, which can lead feedback to be withheld or softened. Reciprocity and follow-up help sustain safety by signalling that feedback has landed, is valued, and forms part of a two-way relationship rather than one-sided labour. In this way, psychological safety and reciprocal acknowledgement make it possible for collegial partnerships to support candid, developmental feedback over time.</a:t>
            </a:r>
          </a:p>
        </p:txBody>
      </p:sp>
      <p:sp>
        <p:nvSpPr>
          <p:cNvPr id="4" name="Slide Number Placeholder 3"/>
          <p:cNvSpPr>
            <a:spLocks noGrp="1"/>
          </p:cNvSpPr>
          <p:nvPr>
            <p:ph type="sldNum" sz="quarter" idx="5"/>
          </p:nvPr>
        </p:nvSpPr>
        <p:spPr/>
        <p:txBody>
          <a:bodyPr/>
          <a:lstStyle/>
          <a:p>
            <a:fld id="{29F915BA-8625-5946-8292-665AB77B5CE0}" type="slidenum">
              <a:rPr lang="en-US" smtClean="0"/>
              <a:t>26</a:t>
            </a:fld>
            <a:endParaRPr lang="en-US"/>
          </a:p>
        </p:txBody>
      </p:sp>
    </p:spTree>
    <p:extLst>
      <p:ext uri="{BB962C8B-B14F-4D97-AF65-F5344CB8AC3E}">
        <p14:creationId xmlns:p14="http://schemas.microsoft.com/office/powerpoint/2010/main" val="291571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27</a:t>
            </a:fld>
            <a:endParaRPr lang="en-US"/>
          </a:p>
        </p:txBody>
      </p:sp>
    </p:spTree>
    <p:extLst>
      <p:ext uri="{BB962C8B-B14F-4D97-AF65-F5344CB8AC3E}">
        <p14:creationId xmlns:p14="http://schemas.microsoft.com/office/powerpoint/2010/main" val="2201391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915BA-8625-5946-8292-665AB77B5CE0}" type="slidenum">
              <a:rPr lang="en-US" smtClean="0"/>
              <a:t>28</a:t>
            </a:fld>
            <a:endParaRPr lang="en-US"/>
          </a:p>
        </p:txBody>
      </p:sp>
    </p:spTree>
    <p:extLst>
      <p:ext uri="{BB962C8B-B14F-4D97-AF65-F5344CB8AC3E}">
        <p14:creationId xmlns:p14="http://schemas.microsoft.com/office/powerpoint/2010/main" val="243744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Neue Haas Grotesk Text Pro" panose="020B0504020202020204" pitchFamily="34" charset="77"/>
              </a:rPr>
              <a:t>I’m a Stage Leader and Lecturer on BA Product and Industrial Design at CSM.</a:t>
            </a:r>
          </a:p>
          <a:p>
            <a:pPr marL="171450" indent="-171450">
              <a:buFont typeface="Arial" panose="020B0604020202020204" pitchFamily="34" charset="0"/>
              <a:buChar char="•"/>
            </a:pPr>
            <a:endParaRPr lang="en-GB" sz="1200" dirty="0">
              <a:latin typeface="Neue Haas Grotesk Tex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Neue Haas Grotesk Text Pro" panose="020B0504020202020204" pitchFamily="34" charset="77"/>
              </a:rPr>
              <a:t>There was frustration. Tension between colleagues. Tired of the same kind of thing. Resentment. Feeling unrecognised. </a:t>
            </a:r>
          </a:p>
          <a:p>
            <a:pPr marL="171450" indent="-171450">
              <a:buFont typeface="Arial" panose="020B0604020202020204" pitchFamily="34" charset="0"/>
              <a:buChar char="•"/>
            </a:pPr>
            <a:endParaRPr lang="en-GB" sz="1200" dirty="0">
              <a:latin typeface="Neue Haas Grotesk Text Pro" panose="020B0504020202020204" pitchFamily="34" charset="77"/>
            </a:endParaRPr>
          </a:p>
          <a:p>
            <a:pPr marL="171450" indent="-171450">
              <a:buFont typeface="Arial" panose="020B0604020202020204" pitchFamily="34" charset="0"/>
              <a:buChar char="•"/>
            </a:pPr>
            <a:r>
              <a:rPr lang="en-GB" sz="1200" dirty="0">
                <a:latin typeface="Neue Haas Grotesk Text Pro" panose="020B0504020202020204" pitchFamily="34" charset="77"/>
              </a:rPr>
              <a:t>It’s not</a:t>
            </a:r>
          </a:p>
          <a:p>
            <a:pPr marL="171450" indent="-171450">
              <a:buFont typeface="Arial" panose="020B0604020202020204" pitchFamily="34" charset="0"/>
              <a:buChar char="•"/>
            </a:pPr>
            <a:endParaRPr lang="en-GB" sz="1200" dirty="0">
              <a:latin typeface="Neue Haas Grotesk Text Pro" panose="020B0504020202020204" pitchFamily="34" charset="77"/>
            </a:endParaRPr>
          </a:p>
          <a:p>
            <a:pPr marL="171450" indent="-171450">
              <a:buFont typeface="Arial" panose="020B0604020202020204" pitchFamily="34" charset="0"/>
              <a:buChar char="•"/>
            </a:pPr>
            <a:r>
              <a:rPr lang="en-GB" sz="1200" dirty="0">
                <a:latin typeface="Neue Haas Grotesk Text Pro" panose="020B0504020202020204" pitchFamily="34" charset="77"/>
              </a:rPr>
              <a:t>Had not experienced a culture of peer feedback between staff on the course and felt stuck in my professional development.</a:t>
            </a:r>
          </a:p>
          <a:p>
            <a:pPr marL="171450" indent="-171450">
              <a:buFont typeface="Arial" panose="020B0604020202020204" pitchFamily="34" charset="0"/>
              <a:buChar char="•"/>
            </a:pPr>
            <a:endParaRPr lang="en-GB" sz="1200" dirty="0">
              <a:latin typeface="Neue Haas Grotesk Text Pro" panose="020B0504020202020204" pitchFamily="34" charset="77"/>
            </a:endParaRPr>
          </a:p>
          <a:p>
            <a:pPr marL="171450" indent="-171450">
              <a:buFont typeface="Arial" panose="020B0604020202020204" pitchFamily="34" charset="0"/>
              <a:buChar char="•"/>
            </a:pPr>
            <a:r>
              <a:rPr lang="en-GB" dirty="0"/>
              <a:t>I was cognisant of existing and historical collegial tensions and other frustrations about the course due to my relation with the course.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Gap between institutional rhetoric and lived collegiality</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 BERA (2024) note, “dual roles may also introduce explicit tensions in areas such as confidentiality”, particularly where researchers are reflecting on their own professional practice in relation to colleagues. Braun &amp; Clarke (2021) similarly refer to this as being an “insider researcher”. </a:t>
            </a:r>
          </a:p>
          <a:p>
            <a:pPr marL="171450" indent="-171450">
              <a:buFont typeface="Arial" panose="020B0604020202020204" pitchFamily="34" charset="0"/>
              <a:buChar char="•"/>
            </a:pPr>
            <a:r>
              <a:rPr lang="en-GB" dirty="0"/>
              <a:t>Despite this shift, I chose to maintain consistency in the interview questions across participants. This decision was both methodological and ethical, helping to avoid leading participants and strengthening the credibility of the thematic patterns, which emerged without being explicitly prompted.</a:t>
            </a:r>
          </a:p>
          <a:p>
            <a:pPr marL="171450" indent="-171450">
              <a:buFont typeface="Arial" panose="020B0604020202020204" pitchFamily="34" charset="0"/>
              <a:buChar char="•"/>
            </a:pPr>
            <a:r>
              <a:rPr lang="en-GB" dirty="0"/>
              <a:t>Finally, I was torn over how much of myself to bring into interviews. Unlike previous research contexts, complete neutrality felt artificial. I occasionally shared my own experiences or reflections when they felt directly relevant, while remaining mindful of not steering participants’ accounts. In light of the scholarly positions, it is part of the ethical complexity of conducting research within one’s own professional community, which reflected the situated and relational nature of ethical practice described by Banks (2016).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3</a:t>
            </a:fld>
            <a:endParaRPr lang="en-US"/>
          </a:p>
        </p:txBody>
      </p:sp>
    </p:spTree>
    <p:extLst>
      <p:ext uri="{BB962C8B-B14F-4D97-AF65-F5344CB8AC3E}">
        <p14:creationId xmlns:p14="http://schemas.microsoft.com/office/powerpoint/2010/main" val="229677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highlight>
                  <a:srgbClr val="FFFFFF"/>
                </a:highlight>
                <a:latin typeface="IBM Plex Sans" panose="020F0502020204030204" pitchFamily="34" charset="0"/>
              </a:rPr>
              <a:t>ARP is values in practice</a:t>
            </a:r>
          </a:p>
          <a:p>
            <a:endParaRPr lang="en-GB" dirty="0"/>
          </a:p>
          <a:p>
            <a:endParaRPr lang="en-GB" dirty="0"/>
          </a:p>
          <a:p>
            <a:endParaRPr lang="en-GB" dirty="0"/>
          </a:p>
          <a:p>
            <a:r>
              <a:rPr lang="en-GB" dirty="0"/>
              <a:t>In reflexive qualitative analysis, the researcher is neither an inert actor nor is their subjectivity a methodological flaw to be partitioned away from the process. Rather, their positionality and interpretive lens is a necessary and essential resource that needs to be acknowledged and active in the process. Qualitative rigour is demonstrated through transparency, reflexivity and analytic responsibility rather than detachment (Braun and Clarke, 2021)</a:t>
            </a: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4</a:t>
            </a:fld>
            <a:endParaRPr lang="en-US"/>
          </a:p>
        </p:txBody>
      </p:sp>
    </p:spTree>
    <p:extLst>
      <p:ext uri="{BB962C8B-B14F-4D97-AF65-F5344CB8AC3E}">
        <p14:creationId xmlns:p14="http://schemas.microsoft.com/office/powerpoint/2010/main" val="87969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operating linearly. Like roots feeding into a tree, reproducing the same thing year after year.</a:t>
            </a:r>
          </a:p>
          <a:p>
            <a:pPr marL="171450" indent="-171450">
              <a:buFont typeface="Arial" panose="020B0604020202020204" pitchFamily="34" charset="0"/>
              <a:buChar char="•"/>
            </a:pPr>
            <a:r>
              <a:rPr lang="en-US" dirty="0"/>
              <a:t>Could also be a metaphor for line management, with 1 course leader line managing </a:t>
            </a:r>
          </a:p>
        </p:txBody>
      </p:sp>
      <p:sp>
        <p:nvSpPr>
          <p:cNvPr id="4" name="Slide Number Placeholder 3"/>
          <p:cNvSpPr>
            <a:spLocks noGrp="1"/>
          </p:cNvSpPr>
          <p:nvPr>
            <p:ph type="sldNum" sz="quarter" idx="5"/>
          </p:nvPr>
        </p:nvSpPr>
        <p:spPr/>
        <p:txBody>
          <a:bodyPr/>
          <a:lstStyle/>
          <a:p>
            <a:fld id="{29F915BA-8625-5946-8292-665AB77B5CE0}" type="slidenum">
              <a:rPr lang="en-US" smtClean="0"/>
              <a:t>5</a:t>
            </a:fld>
            <a:endParaRPr lang="en-US"/>
          </a:p>
        </p:txBody>
      </p:sp>
    </p:spTree>
    <p:extLst>
      <p:ext uri="{BB962C8B-B14F-4D97-AF65-F5344CB8AC3E}">
        <p14:creationId xmlns:p14="http://schemas.microsoft.com/office/powerpoint/2010/main" val="248161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6</a:t>
            </a:fld>
            <a:endParaRPr lang="en-US"/>
          </a:p>
        </p:txBody>
      </p:sp>
    </p:spTree>
    <p:extLst>
      <p:ext uri="{BB962C8B-B14F-4D97-AF65-F5344CB8AC3E}">
        <p14:creationId xmlns:p14="http://schemas.microsoft.com/office/powerpoint/2010/main" val="14778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highlight>
                  <a:srgbClr val="FFFFFF"/>
                </a:highlight>
                <a:latin typeface="IBM Plex Sans" panose="020F0502020204030204" pitchFamily="34" charset="0"/>
              </a:rPr>
              <a:t>How can we be like the rhizome and operate more relationally and distributed.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333333"/>
              </a:solidFill>
              <a:effectLst/>
              <a:highlight>
                <a:srgbClr val="FFFFFF"/>
              </a:highlight>
              <a:latin typeface="IBM Plex Sans"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highlight>
                  <a:srgbClr val="FFFFFF"/>
                </a:highlight>
                <a:latin typeface="IBM Plex Sans" panose="020F0502020204030204" pitchFamily="34" charset="0"/>
              </a:rPr>
              <a:t>A rhizome is a horizontal, decentralized system: it can grow from any point and shoot off into separate rhizomes, meaning it’s not bound to a specific plant or 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333333"/>
              </a:solidFill>
              <a:effectLst/>
              <a:highlight>
                <a:srgbClr val="FFFFFF"/>
              </a:highlight>
              <a:latin typeface="IBM Plex Sans"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highlight>
                  <a:srgbClr val="FFFFFF"/>
                </a:highlight>
                <a:latin typeface="IBM Plex Sans" panose="020F0502020204030204" pitchFamily="34" charset="0"/>
              </a:rPr>
              <a:t>Convenient metaphor.</a:t>
            </a:r>
            <a:endParaRPr lang="en-GB" dirty="0"/>
          </a:p>
        </p:txBody>
      </p:sp>
      <p:sp>
        <p:nvSpPr>
          <p:cNvPr id="4" name="Slide Number Placeholder 3"/>
          <p:cNvSpPr>
            <a:spLocks noGrp="1"/>
          </p:cNvSpPr>
          <p:nvPr>
            <p:ph type="sldNum" sz="quarter" idx="5"/>
          </p:nvPr>
        </p:nvSpPr>
        <p:spPr/>
        <p:txBody>
          <a:bodyPr/>
          <a:lstStyle/>
          <a:p>
            <a:fld id="{29F915BA-8625-5946-8292-665AB77B5CE0}" type="slidenum">
              <a:rPr lang="en-US" smtClean="0"/>
              <a:t>7</a:t>
            </a:fld>
            <a:endParaRPr lang="en-US"/>
          </a:p>
        </p:txBody>
      </p:sp>
    </p:spTree>
    <p:extLst>
      <p:ext uri="{BB962C8B-B14F-4D97-AF65-F5344CB8AC3E}">
        <p14:creationId xmlns:p14="http://schemas.microsoft.com/office/powerpoint/2010/main" val="413038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Rhizomatic theory resists the idea that knowledge is objective, stable and fully knowable from a single frame of reference. Instead, knowledge is relational, partial and always in the process of becoming.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aligns with feminist and post-positivist critiques of objectivity, particularly Donna Haraway’s argument that all knowledge is “situated”, partial and produced from specific embodied positions rather than from a neutral or universal standpoint.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shift helped me articulate why reflexive qualitative analysis.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Meaning are constructed through engagement with the data, shaped by our positionality, judgement and interpretive decisions (Braun &amp; Clarke, 2022). </a:t>
            </a:r>
          </a:p>
        </p:txBody>
      </p:sp>
      <p:sp>
        <p:nvSpPr>
          <p:cNvPr id="4" name="Slide Number Placeholder 3"/>
          <p:cNvSpPr>
            <a:spLocks noGrp="1"/>
          </p:cNvSpPr>
          <p:nvPr>
            <p:ph type="sldNum" sz="quarter" idx="5"/>
          </p:nvPr>
        </p:nvSpPr>
        <p:spPr/>
        <p:txBody>
          <a:bodyPr/>
          <a:lstStyle/>
          <a:p>
            <a:fld id="{29F915BA-8625-5946-8292-665AB77B5CE0}" type="slidenum">
              <a:rPr lang="en-US" smtClean="0"/>
              <a:t>8</a:t>
            </a:fld>
            <a:endParaRPr lang="en-US"/>
          </a:p>
        </p:txBody>
      </p:sp>
    </p:spTree>
    <p:extLst>
      <p:ext uri="{BB962C8B-B14F-4D97-AF65-F5344CB8AC3E}">
        <p14:creationId xmlns:p14="http://schemas.microsoft.com/office/powerpoint/2010/main" val="281043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9F915BA-8625-5946-8292-665AB77B5CE0}" type="slidenum">
              <a:rPr lang="en-US" smtClean="0"/>
              <a:t>9</a:t>
            </a:fld>
            <a:endParaRPr lang="en-US"/>
          </a:p>
        </p:txBody>
      </p:sp>
    </p:spTree>
    <p:extLst>
      <p:ext uri="{BB962C8B-B14F-4D97-AF65-F5344CB8AC3E}">
        <p14:creationId xmlns:p14="http://schemas.microsoft.com/office/powerpoint/2010/main" val="195483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9" name="Footer Placeholder 4">
            <a:extLst>
              <a:ext uri="{FF2B5EF4-FFF2-40B4-BE49-F238E27FC236}">
                <a16:creationId xmlns:a16="http://schemas.microsoft.com/office/drawing/2014/main" id="{DEF9AD1D-FA50-2D2B-C7C7-D5D61DF3E64B}"/>
              </a:ext>
            </a:extLst>
          </p:cNvPr>
          <p:cNvSpPr>
            <a:spLocks noGrp="1"/>
          </p:cNvSpPr>
          <p:nvPr>
            <p:ph type="ftr" sz="quarter" idx="3"/>
          </p:nvPr>
        </p:nvSpPr>
        <p:spPr>
          <a:xfrm>
            <a:off x="4038600" y="637508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10" name="Slide Number Placeholder 5">
            <a:extLst>
              <a:ext uri="{FF2B5EF4-FFF2-40B4-BE49-F238E27FC236}">
                <a16:creationId xmlns:a16="http://schemas.microsoft.com/office/drawing/2014/main" id="{5A39F67F-A0D7-A190-C972-07850F83F961}"/>
              </a:ext>
            </a:extLst>
          </p:cNvPr>
          <p:cNvSpPr>
            <a:spLocks noGrp="1"/>
          </p:cNvSpPr>
          <p:nvPr>
            <p:ph type="sldNum" sz="quarter" idx="4"/>
          </p:nvPr>
        </p:nvSpPr>
        <p:spPr>
          <a:xfrm>
            <a:off x="9220200" y="6375083"/>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061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56C210E-5675-7E60-E306-91A6375114F0}"/>
              </a:ext>
            </a:extLst>
          </p:cNvPr>
          <p:cNvSpPr>
            <a:spLocks noGrp="1"/>
          </p:cNvSpPr>
          <p:nvPr>
            <p:ph type="ftr" sz="quarter" idx="3"/>
          </p:nvPr>
        </p:nvSpPr>
        <p:spPr>
          <a:xfrm>
            <a:off x="4038600" y="637508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8" name="Slide Number Placeholder 5">
            <a:extLst>
              <a:ext uri="{FF2B5EF4-FFF2-40B4-BE49-F238E27FC236}">
                <a16:creationId xmlns:a16="http://schemas.microsoft.com/office/drawing/2014/main" id="{73AB4185-5204-3D16-DB03-3A23A4647BCB}"/>
              </a:ext>
            </a:extLst>
          </p:cNvPr>
          <p:cNvSpPr>
            <a:spLocks noGrp="1"/>
          </p:cNvSpPr>
          <p:nvPr>
            <p:ph type="sldNum" sz="quarter" idx="4"/>
          </p:nvPr>
        </p:nvSpPr>
        <p:spPr>
          <a:xfrm>
            <a:off x="9220200" y="6375083"/>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17760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5920" y="365125"/>
            <a:ext cx="1146048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75920" y="1825625"/>
            <a:ext cx="11460480" cy="46672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038600" y="637508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9220200" y="6375083"/>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dirty="0"/>
          </a:p>
        </p:txBody>
      </p:sp>
      <p:pic>
        <p:nvPicPr>
          <p:cNvPr id="8" name="Picture 7" descr="A black and white photo of a black background&#10;&#10;Description automatically generated">
            <a:extLst>
              <a:ext uri="{FF2B5EF4-FFF2-40B4-BE49-F238E27FC236}">
                <a16:creationId xmlns:a16="http://schemas.microsoft.com/office/drawing/2014/main" id="{6165053D-7454-CDA6-10B9-B506C0012415}"/>
              </a:ext>
            </a:extLst>
          </p:cNvPr>
          <p:cNvPicPr>
            <a:picLocks noChangeAspect="1"/>
          </p:cNvPicPr>
          <p:nvPr/>
        </p:nvPicPr>
        <p:blipFill>
          <a:blip r:embed="rId4"/>
          <a:stretch>
            <a:fillRect/>
          </a:stretch>
        </p:blipFill>
        <p:spPr>
          <a:xfrm>
            <a:off x="142240" y="6294120"/>
            <a:ext cx="953598" cy="608330"/>
          </a:xfrm>
          <a:prstGeom prst="rect">
            <a:avLst/>
          </a:prstGeom>
        </p:spPr>
      </p:pic>
    </p:spTree>
    <p:extLst>
      <p:ext uri="{BB962C8B-B14F-4D97-AF65-F5344CB8AC3E}">
        <p14:creationId xmlns:p14="http://schemas.microsoft.com/office/powerpoint/2010/main" val="271250453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573207" y="843119"/>
            <a:ext cx="11244859" cy="1104900"/>
          </a:xfrm>
        </p:spPr>
        <p:txBody>
          <a:bodyPr anchor="t">
            <a:noAutofit/>
          </a:bodyPr>
          <a:lstStyle/>
          <a:p>
            <a:pPr>
              <a:lnSpc>
                <a:spcPct val="100000"/>
              </a:lnSpc>
              <a:spcBef>
                <a:spcPts val="800"/>
              </a:spcBef>
              <a:spcAft>
                <a:spcPts val="400"/>
              </a:spcAft>
            </a:pPr>
            <a:r>
              <a:rPr lang="en-GB" sz="13800" b="1" kern="100" dirty="0">
                <a:solidFill>
                  <a:srgbClr val="FF644E"/>
                </a:solidFill>
                <a:effectLst>
                  <a:outerShdw blurRad="88900" dist="38100" dir="2700000" sx="101000" sy="101000" algn="tl" rotWithShape="0">
                    <a:srgbClr val="D7FF60">
                      <a:alpha val="73232"/>
                    </a:srgbClr>
                  </a:outerShdw>
                </a:effectLst>
                <a:latin typeface="Neue Haas Grotesk Text Pro" panose="020B0504020202020204" pitchFamily="34" charset="77"/>
                <a:ea typeface="Helvetica Neue Light" panose="02000403000000020004" pitchFamily="2" charset="0"/>
                <a:cs typeface="Courier New" panose="02070309020205020404" pitchFamily="49" charset="0"/>
              </a:rPr>
              <a:t>Collegial Partnerships</a:t>
            </a:r>
            <a:endParaRPr lang="en-GB" sz="11500" b="1" kern="100" dirty="0">
              <a:solidFill>
                <a:srgbClr val="FF644E"/>
              </a:solidFill>
              <a:effectLst>
                <a:outerShdw blurRad="88900" dist="38100" dir="2700000" sx="101000" sy="101000" algn="tl" rotWithShape="0">
                  <a:srgbClr val="D7FF60">
                    <a:alpha val="73232"/>
                  </a:srgbClr>
                </a:outerShdw>
              </a:effectLst>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BC4132B4-C094-E0A1-C68C-3A7A76BBEAD2}"/>
              </a:ext>
            </a:extLst>
          </p:cNvPr>
          <p:cNvSpPr txBox="1">
            <a:spLocks/>
          </p:cNvSpPr>
          <p:nvPr/>
        </p:nvSpPr>
        <p:spPr>
          <a:xfrm>
            <a:off x="5068205" y="6383371"/>
            <a:ext cx="2055587"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400" kern="100" dirty="0">
                <a:latin typeface="Neue Haas Grotesk Text Pro" panose="020B0504020202020204" pitchFamily="34" charset="77"/>
                <a:ea typeface="Helvetica Neue Light" panose="02000403000000020004" pitchFamily="2" charset="0"/>
                <a:cs typeface="Courier New" panose="02070309020205020404" pitchFamily="49" charset="0"/>
              </a:rPr>
              <a:t>January 2025</a:t>
            </a:r>
            <a:endPar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5" name="Title 1">
            <a:extLst>
              <a:ext uri="{FF2B5EF4-FFF2-40B4-BE49-F238E27FC236}">
                <a16:creationId xmlns:a16="http://schemas.microsoft.com/office/drawing/2014/main" id="{86B66592-8928-D831-F5FC-B7FC24C2A7C8}"/>
              </a:ext>
            </a:extLst>
          </p:cNvPr>
          <p:cNvSpPr txBox="1">
            <a:spLocks/>
          </p:cNvSpPr>
          <p:nvPr/>
        </p:nvSpPr>
        <p:spPr>
          <a:xfrm>
            <a:off x="919841" y="5548314"/>
            <a:ext cx="10352314" cy="83505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600" b="1" kern="100" dirty="0">
                <a:latin typeface="Neue Haas Grotesk Text Pro" panose="020B0504020202020204" pitchFamily="34" charset="77"/>
                <a:ea typeface="Helvetica Neue Light" panose="02000403000000020004" pitchFamily="2" charset="0"/>
                <a:cs typeface="Courier New" panose="02070309020205020404" pitchFamily="49" charset="0"/>
              </a:rPr>
              <a:t>ACTION RESEARCH PROJECT </a:t>
            </a:r>
            <a:br>
              <a:rPr lang="en-GB" sz="1600" b="1" kern="100" dirty="0">
                <a:latin typeface="Neue Haas Grotesk Text Pro" panose="020B0504020202020204" pitchFamily="34" charset="77"/>
                <a:ea typeface="Helvetica Neue Light" panose="02000403000000020004" pitchFamily="2" charset="0"/>
                <a:cs typeface="Courier New" panose="02070309020205020404" pitchFamily="49" charset="0"/>
              </a:rPr>
            </a:br>
            <a:r>
              <a:rPr lang="en-GB" sz="1600" b="1" kern="100" dirty="0">
                <a:latin typeface="Neue Haas Grotesk Text Pro" panose="020B0504020202020204" pitchFamily="34" charset="77"/>
                <a:ea typeface="Helvetica Neue Light" panose="02000403000000020004" pitchFamily="2" charset="0"/>
                <a:cs typeface="Courier New" panose="02070309020205020404" pitchFamily="49" charset="0"/>
              </a:rPr>
              <a:t>by Jeff Doruff</a:t>
            </a:r>
            <a:endParaRPr lang="en-GB"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283531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643E4B-84D5-8C61-847B-CB8CDEAAD4D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Context and Social Justice Framing</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10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42655" y="4076001"/>
            <a:ext cx="5303026"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just">
              <a:lnSpc>
                <a:spcPct val="115000"/>
              </a:lnSpc>
              <a:spcBef>
                <a:spcPts val="800"/>
              </a:spcBef>
              <a:spcAft>
                <a:spcPts val="400"/>
              </a:spcAft>
            </a:pPr>
            <a:r>
              <a:rPr lang="en-GB" sz="1800" dirty="0">
                <a:latin typeface="+mn-lt"/>
              </a:rPr>
              <a:t>“The advantages of quality teacher collaboration have been defended for a long time (e.g., Little, 1987). There is evidence of its effectiveness both for teacher professional development (e.g., Sun et al., 2013) and for student achievement” (</a:t>
            </a:r>
            <a:r>
              <a:rPr lang="en-GB" sz="1800" dirty="0" err="1">
                <a:latin typeface="+mn-lt"/>
              </a:rPr>
              <a:t>Ribosa</a:t>
            </a:r>
            <a:r>
              <a:rPr lang="en-GB" sz="1800" dirty="0">
                <a:latin typeface="+mn-lt"/>
              </a:rPr>
              <a:t> et al, 2024).</a:t>
            </a:r>
          </a:p>
        </p:txBody>
      </p:sp>
      <p:sp>
        <p:nvSpPr>
          <p:cNvPr id="4" name="Oval 3">
            <a:extLst>
              <a:ext uri="{FF2B5EF4-FFF2-40B4-BE49-F238E27FC236}">
                <a16:creationId xmlns:a16="http://schemas.microsoft.com/office/drawing/2014/main" id="{715AD434-002D-7815-B9BB-AAC832EA8BFD}"/>
              </a:ext>
            </a:extLst>
          </p:cNvPr>
          <p:cNvSpPr/>
          <p:nvPr/>
        </p:nvSpPr>
        <p:spPr>
          <a:xfrm>
            <a:off x="507867" y="2581123"/>
            <a:ext cx="2302847" cy="2302847"/>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eue Haas Grotesk Text Pro" panose="020B0504020202020204" pitchFamily="34" charset="77"/>
              </a:rPr>
              <a:t>Collegial Feedback</a:t>
            </a:r>
          </a:p>
        </p:txBody>
      </p:sp>
      <p:sp>
        <p:nvSpPr>
          <p:cNvPr id="7" name="Oval 6">
            <a:extLst>
              <a:ext uri="{FF2B5EF4-FFF2-40B4-BE49-F238E27FC236}">
                <a16:creationId xmlns:a16="http://schemas.microsoft.com/office/drawing/2014/main" id="{2379A558-DD52-9E88-9AE9-35B342205967}"/>
              </a:ext>
            </a:extLst>
          </p:cNvPr>
          <p:cNvSpPr/>
          <p:nvPr/>
        </p:nvSpPr>
        <p:spPr>
          <a:xfrm>
            <a:off x="3241422" y="1154925"/>
            <a:ext cx="2302847" cy="2302847"/>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eue Haas Grotesk Text Pro" panose="020B0504020202020204" pitchFamily="34" charset="77"/>
              </a:rPr>
              <a:t>Psychological Safety</a:t>
            </a:r>
          </a:p>
        </p:txBody>
      </p:sp>
      <p:sp>
        <p:nvSpPr>
          <p:cNvPr id="10" name="Oval 9">
            <a:extLst>
              <a:ext uri="{FF2B5EF4-FFF2-40B4-BE49-F238E27FC236}">
                <a16:creationId xmlns:a16="http://schemas.microsoft.com/office/drawing/2014/main" id="{3C7AC099-69BA-7B18-96C7-22337C2C6E7F}"/>
              </a:ext>
            </a:extLst>
          </p:cNvPr>
          <p:cNvSpPr/>
          <p:nvPr/>
        </p:nvSpPr>
        <p:spPr>
          <a:xfrm>
            <a:off x="6448894" y="1126153"/>
            <a:ext cx="2302847" cy="2302847"/>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eue Haas Grotesk Text Pro" panose="020B0504020202020204" pitchFamily="34" charset="77"/>
              </a:rPr>
              <a:t>Professional Learning and Improved Practice</a:t>
            </a:r>
          </a:p>
        </p:txBody>
      </p:sp>
      <p:sp>
        <p:nvSpPr>
          <p:cNvPr id="11" name="Oval 10">
            <a:extLst>
              <a:ext uri="{FF2B5EF4-FFF2-40B4-BE49-F238E27FC236}">
                <a16:creationId xmlns:a16="http://schemas.microsoft.com/office/drawing/2014/main" id="{FD001382-2489-7AB4-4499-31C18A742F5D}"/>
              </a:ext>
            </a:extLst>
          </p:cNvPr>
          <p:cNvSpPr/>
          <p:nvPr/>
        </p:nvSpPr>
        <p:spPr>
          <a:xfrm>
            <a:off x="9563087" y="2529836"/>
            <a:ext cx="2302847" cy="2302847"/>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eue Haas Grotesk Text Pro" panose="020B0504020202020204" pitchFamily="34" charset="77"/>
              </a:rPr>
              <a:t>Student Experience</a:t>
            </a:r>
          </a:p>
        </p:txBody>
      </p:sp>
      <p:sp>
        <p:nvSpPr>
          <p:cNvPr id="12" name="Title 1">
            <a:extLst>
              <a:ext uri="{FF2B5EF4-FFF2-40B4-BE49-F238E27FC236}">
                <a16:creationId xmlns:a16="http://schemas.microsoft.com/office/drawing/2014/main" id="{D4849CBC-471C-6174-2A16-C39315672939}"/>
              </a:ext>
            </a:extLst>
          </p:cNvPr>
          <p:cNvSpPr txBox="1">
            <a:spLocks/>
          </p:cNvSpPr>
          <p:nvPr/>
        </p:nvSpPr>
        <p:spPr>
          <a:xfrm>
            <a:off x="507867" y="365998"/>
            <a:ext cx="2147410"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Benefits to staff and students</a:t>
            </a:r>
          </a:p>
          <a:p>
            <a:pPr algn="l">
              <a:lnSpc>
                <a:spcPct val="115000"/>
              </a:lnSpc>
              <a:spcBef>
                <a:spcPts val="800"/>
              </a:spcBef>
              <a:spcAft>
                <a:spcPts val="400"/>
              </a:spcAft>
            </a:pPr>
            <a:endParaRPr lang="en-GB" sz="1200" dirty="0">
              <a:latin typeface="+mn-lt"/>
            </a:endParaRPr>
          </a:p>
          <a:p>
            <a:pPr algn="l">
              <a:lnSpc>
                <a:spcPct val="115000"/>
              </a:lnSpc>
              <a:spcBef>
                <a:spcPts val="800"/>
              </a:spcBef>
              <a:spcAft>
                <a:spcPts val="400"/>
              </a:spcAft>
            </a:pPr>
            <a:endParaRPr lang="en-GB" sz="1200" dirty="0">
              <a:latin typeface="+mn-lt"/>
            </a:endParaRPr>
          </a:p>
          <a:p>
            <a:pPr algn="l">
              <a:lnSpc>
                <a:spcPct val="115000"/>
              </a:lnSpc>
              <a:spcBef>
                <a:spcPts val="800"/>
              </a:spcBef>
              <a:spcAft>
                <a:spcPts val="400"/>
              </a:spcAft>
            </a:pPr>
            <a:endParaRPr lang="en-GB" sz="1200" dirty="0">
              <a:latin typeface="+mn-lt"/>
            </a:endParaRPr>
          </a:p>
        </p:txBody>
      </p:sp>
      <p:pic>
        <p:nvPicPr>
          <p:cNvPr id="16" name="Graphic 15" descr="Caret Right outline">
            <a:extLst>
              <a:ext uri="{FF2B5EF4-FFF2-40B4-BE49-F238E27FC236}">
                <a16:creationId xmlns:a16="http://schemas.microsoft.com/office/drawing/2014/main" id="{0321D8D1-AE6D-C5F6-D9CC-DFF443370B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28345">
            <a:off x="2548967" y="2448275"/>
            <a:ext cx="914400" cy="914400"/>
          </a:xfrm>
          <a:prstGeom prst="rect">
            <a:avLst/>
          </a:prstGeom>
        </p:spPr>
      </p:pic>
      <p:pic>
        <p:nvPicPr>
          <p:cNvPr id="17" name="Graphic 16" descr="Caret Right outline">
            <a:extLst>
              <a:ext uri="{FF2B5EF4-FFF2-40B4-BE49-F238E27FC236}">
                <a16:creationId xmlns:a16="http://schemas.microsoft.com/office/drawing/2014/main" id="{274580CF-EF6C-80BE-F2FC-60C5A5767C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4176" y="1615436"/>
            <a:ext cx="914400" cy="914400"/>
          </a:xfrm>
          <a:prstGeom prst="rect">
            <a:avLst/>
          </a:prstGeom>
        </p:spPr>
      </p:pic>
      <p:pic>
        <p:nvPicPr>
          <p:cNvPr id="18" name="Graphic 17" descr="Caret Right outline">
            <a:extLst>
              <a:ext uri="{FF2B5EF4-FFF2-40B4-BE49-F238E27FC236}">
                <a16:creationId xmlns:a16="http://schemas.microsoft.com/office/drawing/2014/main" id="{81864236-2B5D-2DD7-D4D1-416BACD1D8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1387">
            <a:off x="8824256" y="2457149"/>
            <a:ext cx="914400" cy="914400"/>
          </a:xfrm>
          <a:prstGeom prst="rect">
            <a:avLst/>
          </a:prstGeom>
        </p:spPr>
      </p:pic>
    </p:spTree>
    <p:extLst>
      <p:ext uri="{BB962C8B-B14F-4D97-AF65-F5344CB8AC3E}">
        <p14:creationId xmlns:p14="http://schemas.microsoft.com/office/powerpoint/2010/main" val="48272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3270886" y="2786813"/>
            <a:ext cx="3252773" cy="3174370"/>
          </a:xfrm>
          <a:prstGeom prst="roundRect">
            <a:avLst>
              <a:gd name="adj" fmla="val 8276"/>
            </a:avLst>
          </a:prstGeom>
          <a:solidFill>
            <a:schemeClr val="bg1">
              <a:lumMod val="95000"/>
            </a:schemeClr>
          </a:solidFill>
          <a:effectLst>
            <a:outerShdw blurRad="425799" sx="111243" sy="111243" algn="ctr" rotWithShape="0">
              <a:srgbClr val="D7FF60"/>
            </a:outerShdw>
          </a:effectLst>
        </p:spPr>
        <p:txBody>
          <a:bodyPr lIns="144000" tIns="180000" rIns="144000" bIns="180000" anchor="t">
            <a:noAutofit/>
          </a:body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1.</a:t>
            </a:r>
            <a:br>
              <a:rPr lang="en-GB" sz="4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2000" kern="100" dirty="0">
                <a:latin typeface="Neue Haas Grotesk Text Pro" panose="020B0504020202020204" pitchFamily="34" charset="77"/>
                <a:ea typeface="Helvetica Neue Light" panose="02000403000000020004" pitchFamily="2" charset="0"/>
                <a:cs typeface="Times New Roman" panose="02020603050405020304" pitchFamily="18" charset="0"/>
              </a:rPr>
              <a:t>How to make feedback useful and support personal development goals? </a:t>
            </a:r>
            <a:endParaRPr lang="en-GB" sz="44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8" name="Title 1">
            <a:extLst>
              <a:ext uri="{FF2B5EF4-FFF2-40B4-BE49-F238E27FC236}">
                <a16:creationId xmlns:a16="http://schemas.microsoft.com/office/drawing/2014/main" id="{FDDC7219-5889-4599-239C-1585D6F23D1E}"/>
              </a:ext>
            </a:extLst>
          </p:cNvPr>
          <p:cNvSpPr txBox="1">
            <a:spLocks/>
          </p:cNvSpPr>
          <p:nvPr/>
        </p:nvSpPr>
        <p:spPr>
          <a:xfrm>
            <a:off x="7851984" y="2786813"/>
            <a:ext cx="3252773" cy="3174370"/>
          </a:xfrm>
          <a:prstGeom prst="roundRect">
            <a:avLst>
              <a:gd name="adj" fmla="val 7436"/>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2.</a:t>
            </a:r>
            <a:br>
              <a:rPr lang="en-GB" sz="4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2000" kern="100" dirty="0">
                <a:latin typeface="Neue Haas Grotesk Text Pro" panose="020B0504020202020204" pitchFamily="34" charset="77"/>
                <a:ea typeface="Helvetica Neue Light" panose="02000403000000020004" pitchFamily="2" charset="0"/>
                <a:cs typeface="Times New Roman" panose="02020603050405020304" pitchFamily="18" charset="0"/>
              </a:rPr>
              <a:t>What would help staff feel comfortable giving and receiving peer-to-peer feedback?</a:t>
            </a:r>
            <a:endParaRPr lang="en-GB" sz="4400" kern="100" dirty="0">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0CB80A8D-24D2-3AD3-CF14-D6C5E5B1E7B5}"/>
              </a:ext>
            </a:extLst>
          </p:cNvPr>
          <p:cNvSpPr txBox="1">
            <a:spLocks/>
          </p:cNvSpPr>
          <p:nvPr/>
        </p:nvSpPr>
        <p:spPr>
          <a:xfrm>
            <a:off x="354841" y="198303"/>
            <a:ext cx="7137780" cy="69851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600" b="1" kern="100" dirty="0">
                <a:latin typeface="Neue Haas Grotesk Text Pro" panose="020B0504020202020204" pitchFamily="34" charset="77"/>
                <a:ea typeface="Helvetica Neue Light" panose="02000403000000020004" pitchFamily="2" charset="0"/>
                <a:cs typeface="Courier New" panose="02070309020205020404" pitchFamily="49" charset="0"/>
              </a:rPr>
              <a:t>Initial Research Questions</a:t>
            </a:r>
            <a:endParaRPr lang="en-GB" sz="48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2" name="Title 1">
            <a:extLst>
              <a:ext uri="{FF2B5EF4-FFF2-40B4-BE49-F238E27FC236}">
                <a16:creationId xmlns:a16="http://schemas.microsoft.com/office/drawing/2014/main" id="{97128F4F-19BA-FB0C-0C47-EBFB1A40E71B}"/>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11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5" name="Title 1">
            <a:extLst>
              <a:ext uri="{FF2B5EF4-FFF2-40B4-BE49-F238E27FC236}">
                <a16:creationId xmlns:a16="http://schemas.microsoft.com/office/drawing/2014/main" id="{88E32297-7D16-3AE3-B958-5F47B0B1DDE5}"/>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33754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3483244" y="1113842"/>
            <a:ext cx="3252773" cy="4630315"/>
          </a:xfrm>
          <a:prstGeom prst="roundRect">
            <a:avLst>
              <a:gd name="adj" fmla="val 11632"/>
            </a:avLst>
          </a:prstGeom>
          <a:solidFill>
            <a:schemeClr val="bg1">
              <a:lumMod val="95000"/>
            </a:schemeClr>
          </a:solidFill>
          <a:effectLst>
            <a:outerShdw blurRad="425799" sx="111243" sy="111243" algn="ctr" rotWithShape="0">
              <a:srgbClr val="D7FF60"/>
            </a:outerShdw>
          </a:effectLst>
        </p:spPr>
        <p:txBody>
          <a:bodyPr lIns="144000" tIns="180000" rIns="144000" bIns="180000" anchor="t">
            <a:noAutofit/>
          </a:body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1.</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Self-authored collegial feedback questions will result in feedback that’s more relevant to one’s professional development goals and develop a culture of mutual support</a:t>
            </a:r>
            <a:endParaRPr lang="en-GB" sz="1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7" name="Title 1">
            <a:extLst>
              <a:ext uri="{FF2B5EF4-FFF2-40B4-BE49-F238E27FC236}">
                <a16:creationId xmlns:a16="http://schemas.microsoft.com/office/drawing/2014/main" id="{C755F6C2-AA1C-4365-25D5-8BBAF0A0D9E4}"/>
              </a:ext>
            </a:extLst>
          </p:cNvPr>
          <p:cNvSpPr txBox="1">
            <a:spLocks/>
          </p:cNvSpPr>
          <p:nvPr/>
        </p:nvSpPr>
        <p:spPr>
          <a:xfrm>
            <a:off x="354841" y="198303"/>
            <a:ext cx="3029804" cy="69851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600" b="1" kern="100" dirty="0">
                <a:latin typeface="Neue Haas Grotesk Text Pro" panose="020B0504020202020204" pitchFamily="34" charset="77"/>
                <a:ea typeface="Helvetica Neue Light" panose="02000403000000020004" pitchFamily="2" charset="0"/>
                <a:cs typeface="Courier New" panose="02070309020205020404" pitchFamily="49" charset="0"/>
              </a:rPr>
              <a:t>Hypotheses</a:t>
            </a:r>
            <a:endParaRPr lang="en-GB" sz="48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3" name="Title 1">
            <a:extLst>
              <a:ext uri="{FF2B5EF4-FFF2-40B4-BE49-F238E27FC236}">
                <a16:creationId xmlns:a16="http://schemas.microsoft.com/office/drawing/2014/main" id="{810E5899-BA3E-6067-8EC8-3EFA4A7C0769}"/>
              </a:ext>
            </a:extLst>
          </p:cNvPr>
          <p:cNvSpPr txBox="1">
            <a:spLocks/>
          </p:cNvSpPr>
          <p:nvPr/>
        </p:nvSpPr>
        <p:spPr>
          <a:xfrm>
            <a:off x="7905204" y="1113842"/>
            <a:ext cx="3252773" cy="4630315"/>
          </a:xfrm>
          <a:prstGeom prst="roundRect">
            <a:avLst>
              <a:gd name="adj" fmla="val 8695"/>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2.</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A feedback toolkit would be useful in helping people generate questions and feel more confident and supported when giving feedback. </a:t>
            </a:r>
            <a:endParaRPr lang="en-GB"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algn="l">
              <a:lnSpc>
                <a:spcPct val="115000"/>
              </a:lnSpc>
              <a:spcBef>
                <a:spcPts val="800"/>
              </a:spcBef>
              <a:spcAft>
                <a:spcPts val="400"/>
              </a:spcAft>
            </a:pPr>
            <a:endPar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pic>
        <p:nvPicPr>
          <p:cNvPr id="9" name="Graphic 8" descr="Chat outline">
            <a:extLst>
              <a:ext uri="{FF2B5EF4-FFF2-40B4-BE49-F238E27FC236}">
                <a16:creationId xmlns:a16="http://schemas.microsoft.com/office/drawing/2014/main" id="{FCD7CC1A-A83F-5A5A-8F76-7859D0E6DD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430" y="4608503"/>
            <a:ext cx="914400" cy="914400"/>
          </a:xfrm>
          <a:prstGeom prst="rect">
            <a:avLst/>
          </a:prstGeom>
        </p:spPr>
      </p:pic>
      <p:pic>
        <p:nvPicPr>
          <p:cNvPr id="11" name="Graphic 10" descr="Thumbs up sign outline">
            <a:extLst>
              <a:ext uri="{FF2B5EF4-FFF2-40B4-BE49-F238E27FC236}">
                <a16:creationId xmlns:a16="http://schemas.microsoft.com/office/drawing/2014/main" id="{A86FA96F-F3D4-C64B-09FB-646EC2F12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390" y="4447932"/>
            <a:ext cx="914400" cy="914400"/>
          </a:xfrm>
          <a:prstGeom prst="rect">
            <a:avLst/>
          </a:prstGeom>
        </p:spPr>
      </p:pic>
      <p:sp>
        <p:nvSpPr>
          <p:cNvPr id="13" name="Title 1">
            <a:extLst>
              <a:ext uri="{FF2B5EF4-FFF2-40B4-BE49-F238E27FC236}">
                <a16:creationId xmlns:a16="http://schemas.microsoft.com/office/drawing/2014/main" id="{A8435F10-C398-D31A-442D-CF69D59642EB}"/>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12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5" name="Title 1">
            <a:extLst>
              <a:ext uri="{FF2B5EF4-FFF2-40B4-BE49-F238E27FC236}">
                <a16:creationId xmlns:a16="http://schemas.microsoft.com/office/drawing/2014/main" id="{50C921DA-A11F-7255-10B7-CC48D87049D2}"/>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303159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CE5E666-4627-72B6-2B6C-1898572764DB}"/>
              </a:ext>
            </a:extLst>
          </p:cNvPr>
          <p:cNvSpPr/>
          <p:nvPr/>
        </p:nvSpPr>
        <p:spPr>
          <a:xfrm>
            <a:off x="8154043" y="2618401"/>
            <a:ext cx="3597799" cy="3597799"/>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440158" y="511171"/>
            <a:ext cx="11252170" cy="3437229"/>
          </a:xfrm>
        </p:spPr>
        <p:txBody>
          <a:bodyPr anchor="t">
            <a:noAutofit/>
          </a:body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Assumption:</a:t>
            </a: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3200" kern="100" dirty="0">
                <a:latin typeface="Neue Haas Grotesk Text Pro" panose="020B0504020202020204" pitchFamily="34" charset="77"/>
                <a:ea typeface="Helvetica Neue Light" panose="02000403000000020004" pitchFamily="2" charset="0"/>
                <a:cs typeface="Times New Roman" panose="02020603050405020304" pitchFamily="18" charset="0"/>
              </a:rPr>
              <a:t>Self-initiated collegial feedback requests will lead to feedback that’s more relevant to one’s professional development and develop a culture of mutual support.</a:t>
            </a:r>
            <a:endParaRPr lang="en-GB" sz="4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083B900B-2466-BF06-D4E7-9079349B1A52}"/>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13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1DFDDEE9-4733-B96B-18B2-36A0958C02BA}"/>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Research Methods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367205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14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8" name="Title 1">
            <a:extLst>
              <a:ext uri="{FF2B5EF4-FFF2-40B4-BE49-F238E27FC236}">
                <a16:creationId xmlns:a16="http://schemas.microsoft.com/office/drawing/2014/main" id="{26473C71-3519-EA4E-E556-E8D5237371A9}"/>
              </a:ext>
            </a:extLst>
          </p:cNvPr>
          <p:cNvSpPr txBox="1">
            <a:spLocks/>
          </p:cNvSpPr>
          <p:nvPr/>
        </p:nvSpPr>
        <p:spPr>
          <a:xfrm>
            <a:off x="355466" y="1295084"/>
            <a:ext cx="3171505" cy="34372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25000"/>
              </a:lnSpc>
            </a:pPr>
            <a:endParaRPr lang="en-GB" sz="2800" dirty="0">
              <a:effectLst/>
              <a:latin typeface="Neue Haas Grotesk Text Pro" panose="020B0504020202020204" pitchFamily="34" charset="77"/>
              <a:ea typeface="Times New Roman" panose="02020603050405020304" pitchFamily="18"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236195" y="228413"/>
            <a:ext cx="2366328" cy="617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Courier New" panose="02070309020205020404" pitchFamily="49" charset="0"/>
              </a:rPr>
              <a:t>My own feedback form</a:t>
            </a:r>
            <a:endParaRPr lang="en-GB" sz="3200" b="1" dirty="0">
              <a:solidFill>
                <a:srgbClr val="242424"/>
              </a:solidFill>
              <a:effectLst/>
              <a:latin typeface="Neue Haas Grotesk Text Pro" panose="020B0504020202020204" pitchFamily="34" charset="77"/>
              <a:ea typeface="Segoe UI" panose="020B0502040204020203" pitchFamily="34" charset="0"/>
            </a:endParaRPr>
          </a:p>
          <a:p>
            <a:pPr algn="l">
              <a:lnSpc>
                <a:spcPct val="115000"/>
              </a:lnSpc>
              <a:spcBef>
                <a:spcPts val="800"/>
              </a:spcBef>
              <a:spcAft>
                <a:spcPts val="400"/>
              </a:spcAft>
            </a:pP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7" name="Picture 6" descr="A screenshot of a computer screen&#10;&#10;Description automatically generated">
            <a:extLst>
              <a:ext uri="{FF2B5EF4-FFF2-40B4-BE49-F238E27FC236}">
                <a16:creationId xmlns:a16="http://schemas.microsoft.com/office/drawing/2014/main" id="{627E5C10-8C8C-08CB-7BAB-B5D493745014}"/>
              </a:ext>
            </a:extLst>
          </p:cNvPr>
          <p:cNvPicPr>
            <a:picLocks noChangeAspect="1"/>
          </p:cNvPicPr>
          <p:nvPr/>
        </p:nvPicPr>
        <p:blipFill>
          <a:blip r:embed="rId3"/>
          <a:stretch>
            <a:fillRect/>
          </a:stretch>
        </p:blipFill>
        <p:spPr>
          <a:xfrm>
            <a:off x="3684361" y="537250"/>
            <a:ext cx="4823276" cy="5607246"/>
          </a:xfrm>
          <a:prstGeom prst="rect">
            <a:avLst/>
          </a:prstGeom>
        </p:spPr>
      </p:pic>
      <p:sp>
        <p:nvSpPr>
          <p:cNvPr id="11" name="Title 1">
            <a:extLst>
              <a:ext uri="{FF2B5EF4-FFF2-40B4-BE49-F238E27FC236}">
                <a16:creationId xmlns:a16="http://schemas.microsoft.com/office/drawing/2014/main" id="{9D259155-3705-C29D-CFAF-3B303F248C33}"/>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4892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15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8" name="Title 1">
            <a:extLst>
              <a:ext uri="{FF2B5EF4-FFF2-40B4-BE49-F238E27FC236}">
                <a16:creationId xmlns:a16="http://schemas.microsoft.com/office/drawing/2014/main" id="{26473C71-3519-EA4E-E556-E8D5237371A9}"/>
              </a:ext>
            </a:extLst>
          </p:cNvPr>
          <p:cNvSpPr txBox="1">
            <a:spLocks/>
          </p:cNvSpPr>
          <p:nvPr/>
        </p:nvSpPr>
        <p:spPr>
          <a:xfrm>
            <a:off x="3107474" y="1713082"/>
            <a:ext cx="3171505" cy="34372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25000"/>
              </a:lnSpc>
            </a:pPr>
            <a:endParaRPr lang="en-GB" sz="2800" dirty="0">
              <a:effectLst/>
              <a:latin typeface="Neue Haas Grotesk Text Pro" panose="020B0504020202020204" pitchFamily="34" charset="77"/>
              <a:ea typeface="Times New Roman" panose="02020603050405020304" pitchFamily="18"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236195" y="228413"/>
            <a:ext cx="2718020" cy="617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Courier New" panose="02070309020205020404" pitchFamily="49" charset="0"/>
              </a:rPr>
              <a:t>Participants in Peer Feedback Activity</a:t>
            </a:r>
            <a:endParaRPr lang="en-GB" sz="3200" b="1" dirty="0">
              <a:solidFill>
                <a:srgbClr val="242424"/>
              </a:solidFill>
              <a:effectLst/>
              <a:latin typeface="Neue Haas Grotesk Text Pro" panose="020B0504020202020204" pitchFamily="34" charset="77"/>
              <a:ea typeface="Segoe UI" panose="020B0502040204020203" pitchFamily="34" charset="0"/>
            </a:endParaRPr>
          </a:p>
          <a:p>
            <a:pPr algn="l">
              <a:lnSpc>
                <a:spcPct val="115000"/>
              </a:lnSpc>
              <a:spcBef>
                <a:spcPts val="800"/>
              </a:spcBef>
              <a:spcAft>
                <a:spcPts val="400"/>
              </a:spcAft>
            </a:pP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1" name="Oval 10">
            <a:extLst>
              <a:ext uri="{FF2B5EF4-FFF2-40B4-BE49-F238E27FC236}">
                <a16:creationId xmlns:a16="http://schemas.microsoft.com/office/drawing/2014/main" id="{C479E6BD-F2D3-9A4F-CF66-FEB4DA533905}"/>
              </a:ext>
            </a:extLst>
          </p:cNvPr>
          <p:cNvSpPr/>
          <p:nvPr/>
        </p:nvSpPr>
        <p:spPr>
          <a:xfrm>
            <a:off x="3723291" y="2482328"/>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3" name="Oval 12">
            <a:extLst>
              <a:ext uri="{FF2B5EF4-FFF2-40B4-BE49-F238E27FC236}">
                <a16:creationId xmlns:a16="http://schemas.microsoft.com/office/drawing/2014/main" id="{1F476443-72D7-BB09-598E-F7761FCC627F}"/>
              </a:ext>
            </a:extLst>
          </p:cNvPr>
          <p:cNvSpPr/>
          <p:nvPr/>
        </p:nvSpPr>
        <p:spPr>
          <a:xfrm>
            <a:off x="4119239" y="2068475"/>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4" name="Oval 13">
            <a:extLst>
              <a:ext uri="{FF2B5EF4-FFF2-40B4-BE49-F238E27FC236}">
                <a16:creationId xmlns:a16="http://schemas.microsoft.com/office/drawing/2014/main" id="{738318B9-0DAE-BE7B-E5B8-AA6D2223272A}"/>
              </a:ext>
            </a:extLst>
          </p:cNvPr>
          <p:cNvSpPr/>
          <p:nvPr/>
        </p:nvSpPr>
        <p:spPr>
          <a:xfrm>
            <a:off x="4237278" y="2832218"/>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5" name="Oval 14">
            <a:extLst>
              <a:ext uri="{FF2B5EF4-FFF2-40B4-BE49-F238E27FC236}">
                <a16:creationId xmlns:a16="http://schemas.microsoft.com/office/drawing/2014/main" id="{5DBF275F-BFA2-6932-696F-99CE2D4C0ABB}"/>
              </a:ext>
            </a:extLst>
          </p:cNvPr>
          <p:cNvSpPr/>
          <p:nvPr/>
        </p:nvSpPr>
        <p:spPr>
          <a:xfrm>
            <a:off x="3495317" y="3106324"/>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6" name="Oval 15">
            <a:extLst>
              <a:ext uri="{FF2B5EF4-FFF2-40B4-BE49-F238E27FC236}">
                <a16:creationId xmlns:a16="http://schemas.microsoft.com/office/drawing/2014/main" id="{42FF7DC5-472B-1539-55DA-0FB0E82B8D1E}"/>
              </a:ext>
            </a:extLst>
          </p:cNvPr>
          <p:cNvSpPr/>
          <p:nvPr/>
        </p:nvSpPr>
        <p:spPr>
          <a:xfrm>
            <a:off x="4743161" y="2376270"/>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7" name="Oval 16">
            <a:extLst>
              <a:ext uri="{FF2B5EF4-FFF2-40B4-BE49-F238E27FC236}">
                <a16:creationId xmlns:a16="http://schemas.microsoft.com/office/drawing/2014/main" id="{D9EDB899-7EF7-C58C-AAD9-2E8EFB7B0EC9}"/>
              </a:ext>
            </a:extLst>
          </p:cNvPr>
          <p:cNvSpPr/>
          <p:nvPr/>
        </p:nvSpPr>
        <p:spPr>
          <a:xfrm>
            <a:off x="4770435" y="3086768"/>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8" name="Oval 17">
            <a:extLst>
              <a:ext uri="{FF2B5EF4-FFF2-40B4-BE49-F238E27FC236}">
                <a16:creationId xmlns:a16="http://schemas.microsoft.com/office/drawing/2014/main" id="{9DCFD329-64FE-2EF3-D5D6-406906B31AE2}"/>
              </a:ext>
            </a:extLst>
          </p:cNvPr>
          <p:cNvSpPr/>
          <p:nvPr/>
        </p:nvSpPr>
        <p:spPr>
          <a:xfrm>
            <a:off x="4347213" y="3495406"/>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19" name="Oval 18">
            <a:extLst>
              <a:ext uri="{FF2B5EF4-FFF2-40B4-BE49-F238E27FC236}">
                <a16:creationId xmlns:a16="http://schemas.microsoft.com/office/drawing/2014/main" id="{8F3A3DB8-97F9-4EA9-3198-E0175BFBFA67}"/>
              </a:ext>
            </a:extLst>
          </p:cNvPr>
          <p:cNvSpPr/>
          <p:nvPr/>
        </p:nvSpPr>
        <p:spPr>
          <a:xfrm>
            <a:off x="3771263" y="3609393"/>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0" name="Oval 19">
            <a:extLst>
              <a:ext uri="{FF2B5EF4-FFF2-40B4-BE49-F238E27FC236}">
                <a16:creationId xmlns:a16="http://schemas.microsoft.com/office/drawing/2014/main" id="{414BAAFB-8B97-DD27-5741-453B90D6D1F9}"/>
              </a:ext>
            </a:extLst>
          </p:cNvPr>
          <p:cNvSpPr/>
          <p:nvPr/>
        </p:nvSpPr>
        <p:spPr>
          <a:xfrm>
            <a:off x="3649283" y="1706191"/>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1" name="Oval 20">
            <a:extLst>
              <a:ext uri="{FF2B5EF4-FFF2-40B4-BE49-F238E27FC236}">
                <a16:creationId xmlns:a16="http://schemas.microsoft.com/office/drawing/2014/main" id="{1DF71C00-2F65-72A4-303E-85104D9DB081}"/>
              </a:ext>
            </a:extLst>
          </p:cNvPr>
          <p:cNvSpPr/>
          <p:nvPr/>
        </p:nvSpPr>
        <p:spPr>
          <a:xfrm>
            <a:off x="4647040" y="1708415"/>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2" name="Oval 21">
            <a:extLst>
              <a:ext uri="{FF2B5EF4-FFF2-40B4-BE49-F238E27FC236}">
                <a16:creationId xmlns:a16="http://schemas.microsoft.com/office/drawing/2014/main" id="{DC7C7F92-9230-A721-CC8A-35E9A7AA54E8}"/>
              </a:ext>
            </a:extLst>
          </p:cNvPr>
          <p:cNvSpPr/>
          <p:nvPr/>
        </p:nvSpPr>
        <p:spPr>
          <a:xfrm>
            <a:off x="5313096" y="1970335"/>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4" name="Oval 23">
            <a:extLst>
              <a:ext uri="{FF2B5EF4-FFF2-40B4-BE49-F238E27FC236}">
                <a16:creationId xmlns:a16="http://schemas.microsoft.com/office/drawing/2014/main" id="{E78C1185-7E84-B50C-8F98-2A10DF00B33A}"/>
              </a:ext>
            </a:extLst>
          </p:cNvPr>
          <p:cNvSpPr/>
          <p:nvPr/>
        </p:nvSpPr>
        <p:spPr>
          <a:xfrm>
            <a:off x="5313096" y="3409183"/>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5" name="Oval 24">
            <a:extLst>
              <a:ext uri="{FF2B5EF4-FFF2-40B4-BE49-F238E27FC236}">
                <a16:creationId xmlns:a16="http://schemas.microsoft.com/office/drawing/2014/main" id="{8DAC4832-AFF7-0E76-ECBF-EDE50EE497BA}"/>
              </a:ext>
            </a:extLst>
          </p:cNvPr>
          <p:cNvSpPr/>
          <p:nvPr/>
        </p:nvSpPr>
        <p:spPr>
          <a:xfrm>
            <a:off x="4911134" y="3878439"/>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7" name="Oval 26">
            <a:extLst>
              <a:ext uri="{FF2B5EF4-FFF2-40B4-BE49-F238E27FC236}">
                <a16:creationId xmlns:a16="http://schemas.microsoft.com/office/drawing/2014/main" id="{451FD000-C709-388E-8A23-515690DD6B4F}"/>
              </a:ext>
            </a:extLst>
          </p:cNvPr>
          <p:cNvSpPr/>
          <p:nvPr/>
        </p:nvSpPr>
        <p:spPr>
          <a:xfrm>
            <a:off x="5749385" y="2362540"/>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8" name="Oval 27">
            <a:extLst>
              <a:ext uri="{FF2B5EF4-FFF2-40B4-BE49-F238E27FC236}">
                <a16:creationId xmlns:a16="http://schemas.microsoft.com/office/drawing/2014/main" id="{9AAD985A-11D1-A093-F7E0-87401AC5EEBB}"/>
              </a:ext>
            </a:extLst>
          </p:cNvPr>
          <p:cNvSpPr/>
          <p:nvPr/>
        </p:nvSpPr>
        <p:spPr>
          <a:xfrm>
            <a:off x="8376602" y="2908021"/>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29" name="Oval 28">
            <a:extLst>
              <a:ext uri="{FF2B5EF4-FFF2-40B4-BE49-F238E27FC236}">
                <a16:creationId xmlns:a16="http://schemas.microsoft.com/office/drawing/2014/main" id="{2C1C4C1B-EE66-1901-510C-A0B21AAA62C3}"/>
              </a:ext>
            </a:extLst>
          </p:cNvPr>
          <p:cNvSpPr/>
          <p:nvPr/>
        </p:nvSpPr>
        <p:spPr>
          <a:xfrm>
            <a:off x="8618584" y="2349680"/>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30" name="Oval 29">
            <a:extLst>
              <a:ext uri="{FF2B5EF4-FFF2-40B4-BE49-F238E27FC236}">
                <a16:creationId xmlns:a16="http://schemas.microsoft.com/office/drawing/2014/main" id="{4D37F9DD-79A0-C010-C033-DF578B11CDF9}"/>
              </a:ext>
            </a:extLst>
          </p:cNvPr>
          <p:cNvSpPr/>
          <p:nvPr/>
        </p:nvSpPr>
        <p:spPr>
          <a:xfrm>
            <a:off x="7994662" y="3387529"/>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31" name="Oval 30">
            <a:extLst>
              <a:ext uri="{FF2B5EF4-FFF2-40B4-BE49-F238E27FC236}">
                <a16:creationId xmlns:a16="http://schemas.microsoft.com/office/drawing/2014/main" id="{644A32BA-FD25-CAA4-0022-5A91EA2056CB}"/>
              </a:ext>
            </a:extLst>
          </p:cNvPr>
          <p:cNvSpPr/>
          <p:nvPr/>
        </p:nvSpPr>
        <p:spPr>
          <a:xfrm>
            <a:off x="8270608" y="3890598"/>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32" name="Oval 31">
            <a:extLst>
              <a:ext uri="{FF2B5EF4-FFF2-40B4-BE49-F238E27FC236}">
                <a16:creationId xmlns:a16="http://schemas.microsoft.com/office/drawing/2014/main" id="{2F11884A-56B6-4377-812D-70465636BFEE}"/>
              </a:ext>
            </a:extLst>
          </p:cNvPr>
          <p:cNvSpPr/>
          <p:nvPr/>
        </p:nvSpPr>
        <p:spPr>
          <a:xfrm>
            <a:off x="8148628" y="1987396"/>
            <a:ext cx="455948" cy="455948"/>
          </a:xfrm>
          <a:prstGeom prst="ellipse">
            <a:avLst/>
          </a:prstGeom>
          <a:solidFill>
            <a:srgbClr val="FF6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33" name="Oval 32">
            <a:extLst>
              <a:ext uri="{FF2B5EF4-FFF2-40B4-BE49-F238E27FC236}">
                <a16:creationId xmlns:a16="http://schemas.microsoft.com/office/drawing/2014/main" id="{0B40C551-B033-2AB5-4236-286DC084F0A6}"/>
              </a:ext>
            </a:extLst>
          </p:cNvPr>
          <p:cNvSpPr/>
          <p:nvPr/>
        </p:nvSpPr>
        <p:spPr>
          <a:xfrm>
            <a:off x="9700439" y="3426459"/>
            <a:ext cx="455948" cy="45594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34" name="Oval 33">
            <a:extLst>
              <a:ext uri="{FF2B5EF4-FFF2-40B4-BE49-F238E27FC236}">
                <a16:creationId xmlns:a16="http://schemas.microsoft.com/office/drawing/2014/main" id="{127164EB-36BD-3415-8B87-4F25B06986EE}"/>
              </a:ext>
            </a:extLst>
          </p:cNvPr>
          <p:cNvSpPr/>
          <p:nvPr/>
        </p:nvSpPr>
        <p:spPr>
          <a:xfrm rot="2066839">
            <a:off x="7989383" y="1986894"/>
            <a:ext cx="1258402" cy="797912"/>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85491E5-3546-492D-A6C4-95780BB2435D}"/>
              </a:ext>
            </a:extLst>
          </p:cNvPr>
          <p:cNvSpPr/>
          <p:nvPr/>
        </p:nvSpPr>
        <p:spPr>
          <a:xfrm rot="3404085">
            <a:off x="7748851" y="3488711"/>
            <a:ext cx="1258402" cy="797912"/>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5EF38C5A-6D2C-B299-C93F-EBE9B4759787}"/>
              </a:ext>
            </a:extLst>
          </p:cNvPr>
          <p:cNvCxnSpPr>
            <a:cxnSpLocks/>
          </p:cNvCxnSpPr>
          <p:nvPr/>
        </p:nvCxnSpPr>
        <p:spPr>
          <a:xfrm>
            <a:off x="8846558" y="3247733"/>
            <a:ext cx="827248" cy="30794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43" name="Graphic 42" descr="Caret Right with solid fill">
            <a:extLst>
              <a:ext uri="{FF2B5EF4-FFF2-40B4-BE49-F238E27FC236}">
                <a16:creationId xmlns:a16="http://schemas.microsoft.com/office/drawing/2014/main" id="{13A12360-8310-0320-951E-7C1121C69C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8267" y="2408890"/>
            <a:ext cx="1383505" cy="1383505"/>
          </a:xfrm>
          <a:prstGeom prst="rect">
            <a:avLst/>
          </a:prstGeom>
        </p:spPr>
      </p:pic>
      <p:pic>
        <p:nvPicPr>
          <p:cNvPr id="44" name="Graphic 43" descr="Caret Right with solid fill">
            <a:extLst>
              <a:ext uri="{FF2B5EF4-FFF2-40B4-BE49-F238E27FC236}">
                <a16:creationId xmlns:a16="http://schemas.microsoft.com/office/drawing/2014/main" id="{469DC53F-B1F3-C8A2-8AC3-D08350364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5837" y="2386225"/>
            <a:ext cx="1383505" cy="1383505"/>
          </a:xfrm>
          <a:prstGeom prst="rect">
            <a:avLst/>
          </a:prstGeom>
        </p:spPr>
      </p:pic>
      <p:sp>
        <p:nvSpPr>
          <p:cNvPr id="46" name="Oval 45">
            <a:extLst>
              <a:ext uri="{FF2B5EF4-FFF2-40B4-BE49-F238E27FC236}">
                <a16:creationId xmlns:a16="http://schemas.microsoft.com/office/drawing/2014/main" id="{2F4B033A-73B8-34D4-17E9-D452A38D9A8D}"/>
              </a:ext>
            </a:extLst>
          </p:cNvPr>
          <p:cNvSpPr/>
          <p:nvPr/>
        </p:nvSpPr>
        <p:spPr>
          <a:xfrm>
            <a:off x="4337472" y="4068328"/>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47" name="Oval 46">
            <a:extLst>
              <a:ext uri="{FF2B5EF4-FFF2-40B4-BE49-F238E27FC236}">
                <a16:creationId xmlns:a16="http://schemas.microsoft.com/office/drawing/2014/main" id="{E51C1D73-F388-DD6E-6257-0BBA491BC885}"/>
              </a:ext>
            </a:extLst>
          </p:cNvPr>
          <p:cNvSpPr/>
          <p:nvPr/>
        </p:nvSpPr>
        <p:spPr>
          <a:xfrm>
            <a:off x="5253565" y="2705146"/>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48" name="Title 1">
            <a:extLst>
              <a:ext uri="{FF2B5EF4-FFF2-40B4-BE49-F238E27FC236}">
                <a16:creationId xmlns:a16="http://schemas.microsoft.com/office/drawing/2014/main" id="{34A5B1BA-92BA-098A-94C6-78E782BECC6E}"/>
              </a:ext>
            </a:extLst>
          </p:cNvPr>
          <p:cNvSpPr txBox="1">
            <a:spLocks/>
          </p:cNvSpPr>
          <p:nvPr/>
        </p:nvSpPr>
        <p:spPr>
          <a:xfrm>
            <a:off x="3372118" y="4973251"/>
            <a:ext cx="2549844" cy="1032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25000"/>
              </a:lnSpc>
            </a:pPr>
            <a:r>
              <a:rPr lang="en-GB" sz="1800" dirty="0">
                <a:solidFill>
                  <a:srgbClr val="242424"/>
                </a:solidFill>
                <a:latin typeface="Courier New" panose="02070309020205020404" pitchFamily="49" charset="0"/>
                <a:ea typeface="Segoe UI" panose="020B0502040204020203" pitchFamily="34" charset="0"/>
                <a:cs typeface="Courier New" panose="02070309020205020404" pitchFamily="49" charset="0"/>
              </a:rPr>
              <a:t>5 of 13 FTE staff</a:t>
            </a:r>
          </a:p>
          <a:p>
            <a:pPr>
              <a:lnSpc>
                <a:spcPct val="125000"/>
              </a:lnSpc>
            </a:pPr>
            <a:r>
              <a:rPr lang="en-GB" sz="1800" dirty="0">
                <a:solidFill>
                  <a:srgbClr val="242424"/>
                </a:solidFill>
                <a:latin typeface="Courier New" panose="02070309020205020404" pitchFamily="49" charset="0"/>
                <a:ea typeface="Segoe UI" panose="020B0502040204020203" pitchFamily="34" charset="0"/>
                <a:cs typeface="Courier New" panose="02070309020205020404" pitchFamily="49" charset="0"/>
              </a:rPr>
              <a:t>0 of 4 HPL staff</a:t>
            </a:r>
          </a:p>
        </p:txBody>
      </p:sp>
      <p:sp>
        <p:nvSpPr>
          <p:cNvPr id="49" name="Title 1">
            <a:extLst>
              <a:ext uri="{FF2B5EF4-FFF2-40B4-BE49-F238E27FC236}">
                <a16:creationId xmlns:a16="http://schemas.microsoft.com/office/drawing/2014/main" id="{1D865CF4-F736-80C4-4312-FE96485FD695}"/>
              </a:ext>
            </a:extLst>
          </p:cNvPr>
          <p:cNvSpPr txBox="1">
            <a:spLocks/>
          </p:cNvSpPr>
          <p:nvPr/>
        </p:nvSpPr>
        <p:spPr>
          <a:xfrm>
            <a:off x="7372368" y="4955124"/>
            <a:ext cx="2711275" cy="1032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25000"/>
              </a:lnSpc>
            </a:pPr>
            <a:r>
              <a:rPr lang="en-GB" sz="1800" dirty="0">
                <a:solidFill>
                  <a:srgbClr val="242424"/>
                </a:solidFill>
                <a:latin typeface="Courier New" panose="02070309020205020404" pitchFamily="49" charset="0"/>
                <a:ea typeface="Segoe UI" panose="020B0502040204020203" pitchFamily="34" charset="0"/>
                <a:cs typeface="Courier New" panose="02070309020205020404" pitchFamily="49" charset="0"/>
              </a:rPr>
              <a:t>The 5 participants were all in collaborative partnerships </a:t>
            </a:r>
          </a:p>
        </p:txBody>
      </p:sp>
      <p:sp>
        <p:nvSpPr>
          <p:cNvPr id="52" name="TextBox 51">
            <a:extLst>
              <a:ext uri="{FF2B5EF4-FFF2-40B4-BE49-F238E27FC236}">
                <a16:creationId xmlns:a16="http://schemas.microsoft.com/office/drawing/2014/main" id="{6B6BD1A7-BB49-1061-291C-FEC02228F92D}"/>
              </a:ext>
            </a:extLst>
          </p:cNvPr>
          <p:cNvSpPr txBox="1"/>
          <p:nvPr/>
        </p:nvSpPr>
        <p:spPr>
          <a:xfrm>
            <a:off x="10388600" y="4086326"/>
            <a:ext cx="952342" cy="1200329"/>
          </a:xfrm>
          <a:prstGeom prst="rect">
            <a:avLst/>
          </a:prstGeom>
          <a:noFill/>
        </p:spPr>
        <p:txBody>
          <a:bodyPr wrap="square">
            <a:spAutoFit/>
          </a:bodyPr>
          <a:lstStyle/>
          <a:p>
            <a:r>
              <a:rPr lang="en-GB" sz="7200" dirty="0">
                <a:effectLst/>
                <a:latin typeface="Apple Color Emoji" pitchFamily="2" charset="0"/>
              </a:rPr>
              <a:t>🤔</a:t>
            </a:r>
          </a:p>
        </p:txBody>
      </p:sp>
      <p:sp>
        <p:nvSpPr>
          <p:cNvPr id="53" name="Oval 52">
            <a:extLst>
              <a:ext uri="{FF2B5EF4-FFF2-40B4-BE49-F238E27FC236}">
                <a16:creationId xmlns:a16="http://schemas.microsoft.com/office/drawing/2014/main" id="{B17A4945-651D-60F1-9FA1-59B41115E8BE}"/>
              </a:ext>
            </a:extLst>
          </p:cNvPr>
          <p:cNvSpPr/>
          <p:nvPr/>
        </p:nvSpPr>
        <p:spPr>
          <a:xfrm>
            <a:off x="5475055" y="3974002"/>
            <a:ext cx="455948" cy="455948"/>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Neue Haas Grotesk Text Pro" panose="020B0504020202020204" pitchFamily="34" charset="77"/>
            </a:endParaRPr>
          </a:p>
        </p:txBody>
      </p:sp>
      <p:sp>
        <p:nvSpPr>
          <p:cNvPr id="54" name="Title 1">
            <a:extLst>
              <a:ext uri="{FF2B5EF4-FFF2-40B4-BE49-F238E27FC236}">
                <a16:creationId xmlns:a16="http://schemas.microsoft.com/office/drawing/2014/main" id="{18376F6E-A50E-7125-BE88-6C23476C6826}"/>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152091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643E4B-84D5-8C61-847B-CB8CDEAAD4D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 / X</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236194" y="228413"/>
            <a:ext cx="5859805" cy="617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Courier New" panose="02070309020205020404" pitchFamily="49" charset="0"/>
              </a:rPr>
              <a:t>Semi-Structured Interviews</a:t>
            </a:r>
            <a:endParaRPr lang="en-GB" sz="3200" b="1" dirty="0">
              <a:solidFill>
                <a:srgbClr val="242424"/>
              </a:solidFill>
              <a:effectLst/>
              <a:latin typeface="Neue Haas Grotesk Text Pro" panose="020B0504020202020204" pitchFamily="34" charset="77"/>
              <a:ea typeface="Segoe UI" panose="020B0502040204020203" pitchFamily="34" charset="0"/>
            </a:endParaRPr>
          </a:p>
          <a:p>
            <a:pPr algn="l">
              <a:lnSpc>
                <a:spcPct val="115000"/>
              </a:lnSpc>
              <a:spcBef>
                <a:spcPts val="800"/>
              </a:spcBef>
              <a:spcAft>
                <a:spcPts val="400"/>
              </a:spcAft>
            </a:pP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2" name="Title 1">
            <a:extLst>
              <a:ext uri="{FF2B5EF4-FFF2-40B4-BE49-F238E27FC236}">
                <a16:creationId xmlns:a16="http://schemas.microsoft.com/office/drawing/2014/main" id="{B1EE733C-8C93-9869-B7E6-17932B8B9386}"/>
              </a:ext>
            </a:extLst>
          </p:cNvPr>
          <p:cNvSpPr>
            <a:spLocks noGrp="1"/>
          </p:cNvSpPr>
          <p:nvPr>
            <p:ph type="ctrTitle"/>
          </p:nvPr>
        </p:nvSpPr>
        <p:spPr>
          <a:xfrm>
            <a:off x="341761" y="1304277"/>
            <a:ext cx="2950079" cy="4249446"/>
          </a:xfrm>
          <a:prstGeom prst="roundRect">
            <a:avLst>
              <a:gd name="adj" fmla="val 6952"/>
            </a:avLst>
          </a:prstGeom>
          <a:solidFill>
            <a:schemeClr val="bg1">
              <a:lumMod val="95000"/>
            </a:schemeClr>
          </a:solidFill>
          <a:effectLst>
            <a:outerShdw blurRad="203200" sx="105000" sy="105000" algn="ctr" rotWithShape="0">
              <a:srgbClr val="D7FF60"/>
            </a:outerShdw>
          </a:effectLst>
        </p:spPr>
        <p:txBody>
          <a:bodyPr lIns="144000" tIns="180000" rIns="144000" bIns="180000" anchor="t">
            <a:noAutofit/>
          </a:body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1.</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Peer-to-peer feedback experiences at UAL or externally.</a:t>
            </a: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2.</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Generating their own feedback questions.</a:t>
            </a: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3.</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Giving feedback</a:t>
            </a: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endParaRPr lang="en-GB" sz="1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7" name="Title 1">
            <a:extLst>
              <a:ext uri="{FF2B5EF4-FFF2-40B4-BE49-F238E27FC236}">
                <a16:creationId xmlns:a16="http://schemas.microsoft.com/office/drawing/2014/main" id="{123092BE-028B-6DA3-2D05-9967797AEC74}"/>
              </a:ext>
            </a:extLst>
          </p:cNvPr>
          <p:cNvSpPr txBox="1">
            <a:spLocks/>
          </p:cNvSpPr>
          <p:nvPr/>
        </p:nvSpPr>
        <p:spPr>
          <a:xfrm>
            <a:off x="4222500" y="1761019"/>
            <a:ext cx="2249039" cy="3335962"/>
          </a:xfrm>
          <a:prstGeom prst="roundRect">
            <a:avLst>
              <a:gd name="adj" fmla="val 6952"/>
            </a:avLst>
          </a:prstGeom>
          <a:solidFill>
            <a:schemeClr val="bg1">
              <a:lumMod val="95000"/>
            </a:schemeClr>
          </a:solidFill>
          <a:effectLst>
            <a:outerShdw blurRad="203200" sx="105000" sy="105000" algn="ctr" rotWithShape="0">
              <a:srgbClr val="FF644E"/>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5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5</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20-30 minutes interviews with participants who had participated in feedback activities</a:t>
            </a: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endPar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10" name="Title 1">
            <a:extLst>
              <a:ext uri="{FF2B5EF4-FFF2-40B4-BE49-F238E27FC236}">
                <a16:creationId xmlns:a16="http://schemas.microsoft.com/office/drawing/2014/main" id="{71F882AB-7FC6-67DE-8594-02DD3147D3C6}"/>
              </a:ext>
            </a:extLst>
          </p:cNvPr>
          <p:cNvSpPr txBox="1">
            <a:spLocks/>
          </p:cNvSpPr>
          <p:nvPr/>
        </p:nvSpPr>
        <p:spPr>
          <a:xfrm>
            <a:off x="6912816" y="1761019"/>
            <a:ext cx="2249039" cy="3335962"/>
          </a:xfrm>
          <a:prstGeom prst="roundRect">
            <a:avLst>
              <a:gd name="adj" fmla="val 6952"/>
            </a:avLst>
          </a:prstGeom>
          <a:solidFill>
            <a:schemeClr val="bg1">
              <a:lumMod val="95000"/>
            </a:schemeClr>
          </a:solidFill>
          <a:effectLst>
            <a:outerShdw blurRad="203200" sx="105000" sy="105000" algn="ctr" rotWithShape="0">
              <a:srgbClr val="FF644E"/>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5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1</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interview with UAL’s Organisational Development Team</a:t>
            </a:r>
            <a:b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br>
            <a:endPar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11" name="Title 1">
            <a:extLst>
              <a:ext uri="{FF2B5EF4-FFF2-40B4-BE49-F238E27FC236}">
                <a16:creationId xmlns:a16="http://schemas.microsoft.com/office/drawing/2014/main" id="{132C9007-BB83-A6BC-5E6E-1A7F5F83C9CD}"/>
              </a:ext>
            </a:extLst>
          </p:cNvPr>
          <p:cNvSpPr txBox="1">
            <a:spLocks/>
          </p:cNvSpPr>
          <p:nvPr/>
        </p:nvSpPr>
        <p:spPr>
          <a:xfrm>
            <a:off x="9603132" y="1761019"/>
            <a:ext cx="2249039" cy="3335962"/>
          </a:xfrm>
          <a:prstGeom prst="roundRect">
            <a:avLst>
              <a:gd name="adj" fmla="val 6952"/>
            </a:avLst>
          </a:prstGeom>
          <a:solidFill>
            <a:schemeClr val="bg1">
              <a:lumMod val="95000"/>
            </a:schemeClr>
          </a:solidFill>
          <a:effectLst>
            <a:outerShdw blurRad="203200" sx="105000" sy="105000" algn="ctr" rotWithShape="0">
              <a:srgbClr val="FF644E"/>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5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1</a:t>
            </a:r>
            <a:b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1800" kern="100" dirty="0">
                <a:latin typeface="Neue Haas Grotesk Text Pro" panose="020B0504020202020204" pitchFamily="34" charset="77"/>
                <a:ea typeface="Helvetica Neue Light" panose="02000403000000020004" pitchFamily="2" charset="0"/>
                <a:cs typeface="Times New Roman" panose="02020603050405020304" pitchFamily="18" charset="0"/>
              </a:rPr>
              <a:t>playback session of early findings followed by group discussion with course colleagues</a:t>
            </a:r>
          </a:p>
        </p:txBody>
      </p:sp>
      <p:pic>
        <p:nvPicPr>
          <p:cNvPr id="13" name="Graphic 12" descr="Caret Right outline">
            <a:extLst>
              <a:ext uri="{FF2B5EF4-FFF2-40B4-BE49-F238E27FC236}">
                <a16:creationId xmlns:a16="http://schemas.microsoft.com/office/drawing/2014/main" id="{B34E31A8-A43D-11DA-48C1-961DC5BAF6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8100" y="2971800"/>
            <a:ext cx="914400" cy="914400"/>
          </a:xfrm>
          <a:prstGeom prst="rect">
            <a:avLst/>
          </a:prstGeom>
        </p:spPr>
      </p:pic>
    </p:spTree>
    <p:extLst>
      <p:ext uri="{BB962C8B-B14F-4D97-AF65-F5344CB8AC3E}">
        <p14:creationId xmlns:p14="http://schemas.microsoft.com/office/powerpoint/2010/main" val="307307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643E4B-84D5-8C61-847B-CB8CDEAAD4D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Contextual Challenges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 / X</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4840" y="2604173"/>
            <a:ext cx="3643954"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1800" dirty="0">
                <a:latin typeface="+mn-lt"/>
              </a:rPr>
              <a:t>“Dual roles may also introduce explicit tensions in areas such as confidentiality” </a:t>
            </a:r>
          </a:p>
          <a:p>
            <a:pPr algn="l">
              <a:lnSpc>
                <a:spcPct val="115000"/>
              </a:lnSpc>
              <a:spcBef>
                <a:spcPts val="800"/>
              </a:spcBef>
              <a:spcAft>
                <a:spcPts val="400"/>
              </a:spcAft>
            </a:pPr>
            <a:r>
              <a:rPr lang="en-GB" sz="1800" dirty="0">
                <a:latin typeface="+mn-lt"/>
              </a:rPr>
              <a:t>(British Educational Research Association, 2024)</a:t>
            </a:r>
          </a:p>
          <a:p>
            <a:pPr algn="l">
              <a:lnSpc>
                <a:spcPct val="115000"/>
              </a:lnSpc>
              <a:spcBef>
                <a:spcPts val="800"/>
              </a:spcBef>
              <a:spcAft>
                <a:spcPts val="400"/>
              </a:spcAft>
            </a:pPr>
            <a:r>
              <a:rPr lang="en-GB" sz="1800" dirty="0">
                <a:solidFill>
                  <a:srgbClr val="D7FF60"/>
                </a:solidFill>
                <a:latin typeface="+mn-lt"/>
              </a:rPr>
              <a:t>_</a:t>
            </a:r>
          </a:p>
          <a:p>
            <a:pPr algn="l">
              <a:lnSpc>
                <a:spcPct val="115000"/>
              </a:lnSpc>
              <a:spcBef>
                <a:spcPts val="800"/>
              </a:spcBef>
              <a:spcAft>
                <a:spcPts val="400"/>
              </a:spcAft>
            </a:pPr>
            <a:r>
              <a:rPr lang="en-GB" sz="1800" dirty="0">
                <a:latin typeface="+mn-lt"/>
              </a:rPr>
              <a:t>“insider researcher” </a:t>
            </a:r>
          </a:p>
          <a:p>
            <a:pPr algn="l">
              <a:lnSpc>
                <a:spcPct val="115000"/>
              </a:lnSpc>
              <a:spcBef>
                <a:spcPts val="800"/>
              </a:spcBef>
              <a:spcAft>
                <a:spcPts val="400"/>
              </a:spcAft>
            </a:pPr>
            <a:r>
              <a:rPr lang="en-GB" sz="1800" dirty="0">
                <a:latin typeface="+mn-lt"/>
              </a:rPr>
              <a:t>(Braun &amp; Clarke, 2021)</a:t>
            </a:r>
          </a:p>
          <a:p>
            <a:pPr algn="l">
              <a:lnSpc>
                <a:spcPct val="115000"/>
              </a:lnSpc>
              <a:spcBef>
                <a:spcPts val="800"/>
              </a:spcBef>
              <a:spcAft>
                <a:spcPts val="400"/>
              </a:spcAft>
            </a:pPr>
            <a:endParaRPr lang="en-GB" sz="1800" dirty="0">
              <a:latin typeface="+mn-lt"/>
            </a:endParaRPr>
          </a:p>
        </p:txBody>
      </p:sp>
      <p:sp>
        <p:nvSpPr>
          <p:cNvPr id="4" name="Title 1">
            <a:extLst>
              <a:ext uri="{FF2B5EF4-FFF2-40B4-BE49-F238E27FC236}">
                <a16:creationId xmlns:a16="http://schemas.microsoft.com/office/drawing/2014/main" id="{F72D41DE-8DD7-14EE-3ACC-21BA86CF82B9}"/>
              </a:ext>
            </a:extLst>
          </p:cNvPr>
          <p:cNvSpPr txBox="1">
            <a:spLocks/>
          </p:cNvSpPr>
          <p:nvPr/>
        </p:nvSpPr>
        <p:spPr>
          <a:xfrm>
            <a:off x="354840" y="198303"/>
            <a:ext cx="3521899" cy="69851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600" b="1" kern="100" dirty="0">
                <a:latin typeface="Neue Haas Grotesk Text Pro" panose="020B0504020202020204" pitchFamily="34" charset="77"/>
                <a:ea typeface="Helvetica Neue Light" panose="02000403000000020004" pitchFamily="2" charset="0"/>
                <a:cs typeface="Courier New" panose="02070309020205020404" pitchFamily="49" charset="0"/>
              </a:rPr>
              <a:t>ETHICS &amp; CONTEXTUAL CHALLENGES</a:t>
            </a:r>
            <a:endParaRPr lang="en-GB" sz="48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cxnSp>
        <p:nvCxnSpPr>
          <p:cNvPr id="10" name="Straight Connector 9">
            <a:extLst>
              <a:ext uri="{FF2B5EF4-FFF2-40B4-BE49-F238E27FC236}">
                <a16:creationId xmlns:a16="http://schemas.microsoft.com/office/drawing/2014/main" id="{91D1EA53-5C25-4996-8F0E-66BB23C3D213}"/>
              </a:ext>
            </a:extLst>
          </p:cNvPr>
          <p:cNvCxnSpPr/>
          <p:nvPr/>
        </p:nvCxnSpPr>
        <p:spPr>
          <a:xfrm>
            <a:off x="464024" y="4722125"/>
            <a:ext cx="3412715" cy="0"/>
          </a:xfrm>
          <a:prstGeom prst="line">
            <a:avLst/>
          </a:prstGeom>
          <a:ln w="57150">
            <a:solidFill>
              <a:srgbClr val="D7FF60"/>
            </a:solidFill>
          </a:ln>
        </p:spPr>
        <p:style>
          <a:lnRef idx="2">
            <a:schemeClr val="accent1"/>
          </a:lnRef>
          <a:fillRef idx="0">
            <a:schemeClr val="accent1"/>
          </a:fillRef>
          <a:effectRef idx="1">
            <a:schemeClr val="accent1"/>
          </a:effectRef>
          <a:fontRef idx="minor">
            <a:schemeClr val="tx1"/>
          </a:fontRef>
        </p:style>
      </p:cxnSp>
      <p:pic>
        <p:nvPicPr>
          <p:cNvPr id="15" name="Graphic 14" descr="Arrow Right with solid fill">
            <a:extLst>
              <a:ext uri="{FF2B5EF4-FFF2-40B4-BE49-F238E27FC236}">
                <a16:creationId xmlns:a16="http://schemas.microsoft.com/office/drawing/2014/main" id="{BC352E1C-84D0-0A18-8488-F0971C3A4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67517">
            <a:off x="7497529" y="2830997"/>
            <a:ext cx="1635457" cy="1635457"/>
          </a:xfrm>
          <a:prstGeom prst="rect">
            <a:avLst/>
          </a:prstGeom>
        </p:spPr>
      </p:pic>
      <p:sp>
        <p:nvSpPr>
          <p:cNvPr id="16" name="Title 1">
            <a:extLst>
              <a:ext uri="{FF2B5EF4-FFF2-40B4-BE49-F238E27FC236}">
                <a16:creationId xmlns:a16="http://schemas.microsoft.com/office/drawing/2014/main" id="{0FEE67F8-79D5-DF15-BBAC-2D29AEBC3143}"/>
              </a:ext>
            </a:extLst>
          </p:cNvPr>
          <p:cNvSpPr txBox="1">
            <a:spLocks/>
          </p:cNvSpPr>
          <p:nvPr/>
        </p:nvSpPr>
        <p:spPr>
          <a:xfrm>
            <a:off x="4550019" y="2574245"/>
            <a:ext cx="4295662" cy="69851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2000" b="1" kern="100" dirty="0">
                <a:latin typeface="Neue Haas Grotesk Text Pro" panose="020B0504020202020204" pitchFamily="34" charset="77"/>
                <a:ea typeface="Helvetica Neue Light" panose="02000403000000020004" pitchFamily="2" charset="0"/>
                <a:cs typeface="Courier New" panose="02070309020205020404" pitchFamily="49" charset="0"/>
              </a:rPr>
              <a:t>PARTICIPATION</a:t>
            </a:r>
            <a:endParaRPr lang="en-GB" sz="48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17" name="Picture 16">
            <a:extLst>
              <a:ext uri="{FF2B5EF4-FFF2-40B4-BE49-F238E27FC236}">
                <a16:creationId xmlns:a16="http://schemas.microsoft.com/office/drawing/2014/main" id="{7D55675E-9191-DBDE-8E22-5685BA660E14}"/>
              </a:ext>
            </a:extLst>
          </p:cNvPr>
          <p:cNvPicPr>
            <a:picLocks noChangeAspect="1"/>
          </p:cNvPicPr>
          <p:nvPr/>
        </p:nvPicPr>
        <p:blipFill rotWithShape="1">
          <a:blip r:embed="rId5"/>
          <a:srcRect b="14767"/>
          <a:stretch/>
        </p:blipFill>
        <p:spPr>
          <a:xfrm>
            <a:off x="5633983" y="671501"/>
            <a:ext cx="2222500" cy="1894288"/>
          </a:xfrm>
          <a:prstGeom prst="rect">
            <a:avLst/>
          </a:prstGeom>
        </p:spPr>
      </p:pic>
      <p:pic>
        <p:nvPicPr>
          <p:cNvPr id="18" name="Picture 17">
            <a:extLst>
              <a:ext uri="{FF2B5EF4-FFF2-40B4-BE49-F238E27FC236}">
                <a16:creationId xmlns:a16="http://schemas.microsoft.com/office/drawing/2014/main" id="{CD53C8D5-03F5-94F1-DB8D-69A74FCBB1AF}"/>
              </a:ext>
            </a:extLst>
          </p:cNvPr>
          <p:cNvPicPr>
            <a:picLocks noChangeAspect="1"/>
          </p:cNvPicPr>
          <p:nvPr/>
        </p:nvPicPr>
        <p:blipFill rotWithShape="1">
          <a:blip r:embed="rId6"/>
          <a:srcRect b="15615"/>
          <a:stretch/>
        </p:blipFill>
        <p:spPr>
          <a:xfrm>
            <a:off x="8015007" y="3941962"/>
            <a:ext cx="2494833" cy="2105280"/>
          </a:xfrm>
          <a:prstGeom prst="rect">
            <a:avLst/>
          </a:prstGeom>
        </p:spPr>
      </p:pic>
      <p:sp>
        <p:nvSpPr>
          <p:cNvPr id="19" name="Title 1">
            <a:extLst>
              <a:ext uri="{FF2B5EF4-FFF2-40B4-BE49-F238E27FC236}">
                <a16:creationId xmlns:a16="http://schemas.microsoft.com/office/drawing/2014/main" id="{31BD7ACC-2D55-0EC4-05FD-F98DF66BD951}"/>
              </a:ext>
            </a:extLst>
          </p:cNvPr>
          <p:cNvSpPr txBox="1">
            <a:spLocks/>
          </p:cNvSpPr>
          <p:nvPr/>
        </p:nvSpPr>
        <p:spPr>
          <a:xfrm>
            <a:off x="7114592" y="6010723"/>
            <a:ext cx="4295662" cy="69851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2000" b="1" kern="100" dirty="0">
                <a:latin typeface="Neue Haas Grotesk Text Pro" panose="020B0504020202020204" pitchFamily="34" charset="77"/>
                <a:ea typeface="Helvetica Neue Light" panose="02000403000000020004" pitchFamily="2" charset="0"/>
                <a:cs typeface="Courier New" panose="02070309020205020404" pitchFamily="49" charset="0"/>
              </a:rPr>
              <a:t>REPRESENTATION</a:t>
            </a:r>
            <a:endParaRPr lang="en-GB" sz="48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231198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B3876-2883-895E-CBB2-22518D273C04}"/>
              </a:ext>
            </a:extLst>
          </p:cNvPr>
          <p:cNvSpPr/>
          <p:nvPr/>
        </p:nvSpPr>
        <p:spPr>
          <a:xfrm>
            <a:off x="0" y="0"/>
            <a:ext cx="12197605" cy="6858000"/>
          </a:xfrm>
          <a:prstGeom prst="rect">
            <a:avLst/>
          </a:prstGeom>
          <a:gradFill flip="none" rotWithShape="1">
            <a:gsLst>
              <a:gs pos="100000">
                <a:srgbClr val="D7FF60"/>
              </a:gs>
              <a:gs pos="45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440158" y="511171"/>
            <a:ext cx="11252170" cy="3437229"/>
          </a:xfrm>
        </p:spPr>
        <p:txBody>
          <a:bodyPr anchor="t">
            <a:noAutofit/>
          </a:body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A NEW PRIMARY QUESTION:</a:t>
            </a: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3200" kern="100" dirty="0">
                <a:latin typeface="Neue Haas Grotesk Text Pro" panose="020B0504020202020204" pitchFamily="34" charset="77"/>
                <a:ea typeface="Helvetica Neue Light" panose="02000403000000020004" pitchFamily="2" charset="0"/>
                <a:cs typeface="Times New Roman" panose="02020603050405020304" pitchFamily="18" charset="0"/>
              </a:rPr>
              <a:t>What conditions would support positive and sustainable collegial partnerships?</a:t>
            </a:r>
            <a:endParaRPr lang="en-GB" sz="4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567CA80A-620D-979E-F8FF-799C8552AA5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192901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rhizome – Tio Gabunia">
            <a:extLst>
              <a:ext uri="{FF2B5EF4-FFF2-40B4-BE49-F238E27FC236}">
                <a16:creationId xmlns:a16="http://schemas.microsoft.com/office/drawing/2014/main" id="{5DDD7EE6-4A6C-5DE9-CF90-B5D0D7E2BF2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764" t="-26511" r="21134" b="639"/>
          <a:stretch/>
        </p:blipFill>
        <p:spPr bwMode="auto">
          <a:xfrm>
            <a:off x="5990156" y="-1868557"/>
            <a:ext cx="6201844" cy="87265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diagram&#10;&#10;Description automatically generated">
            <a:extLst>
              <a:ext uri="{FF2B5EF4-FFF2-40B4-BE49-F238E27FC236}">
                <a16:creationId xmlns:a16="http://schemas.microsoft.com/office/drawing/2014/main" id="{1621E8AF-DD93-7835-6595-4013CBB7037D}"/>
              </a:ext>
            </a:extLst>
          </p:cNvPr>
          <p:cNvPicPr>
            <a:picLocks noChangeAspect="1"/>
          </p:cNvPicPr>
          <p:nvPr/>
        </p:nvPicPr>
        <p:blipFill rotWithShape="1">
          <a:blip r:embed="rId4"/>
          <a:srcRect l="16589" r="7686"/>
          <a:stretch/>
        </p:blipFill>
        <p:spPr>
          <a:xfrm>
            <a:off x="-107537" y="0"/>
            <a:ext cx="6203536" cy="6858000"/>
          </a:xfrm>
          <a:prstGeom prst="rect">
            <a:avLst/>
          </a:prstGeom>
        </p:spPr>
      </p:pic>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19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9428162" y="123657"/>
            <a:ext cx="2503357"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REFLEXIVE THEMATIC ANALYSIS</a:t>
            </a: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2" name="Title 1">
            <a:extLst>
              <a:ext uri="{FF2B5EF4-FFF2-40B4-BE49-F238E27FC236}">
                <a16:creationId xmlns:a16="http://schemas.microsoft.com/office/drawing/2014/main" id="{3386D25C-E2C8-BB62-0797-A342E4116032}"/>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Methodology: Rationale and Reflections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74873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rhizome – Tio Gabunia">
            <a:extLst>
              <a:ext uri="{FF2B5EF4-FFF2-40B4-BE49-F238E27FC236}">
                <a16:creationId xmlns:a16="http://schemas.microsoft.com/office/drawing/2014/main" id="{533C05E5-5365-CCBB-9DD7-822D5D1477C6}"/>
              </a:ext>
            </a:extLst>
          </p:cNvPr>
          <p:cNvPicPr>
            <a:picLocks noChangeArrowheads="1"/>
          </p:cNvPicPr>
          <p:nvPr/>
        </p:nvPicPr>
        <p:blipFill rotWithShape="1">
          <a:blip r:embed="rId3">
            <a:alphaModFix/>
            <a:extLst>
              <a:ext uri="{28A0092B-C50C-407E-A947-70E740481C1C}">
                <a14:useLocalDpi xmlns:a14="http://schemas.microsoft.com/office/drawing/2010/main" val="0"/>
              </a:ext>
            </a:extLst>
          </a:blip>
          <a:srcRect l="10668" t="5714" r="19990" b="1691"/>
          <a:stretch/>
        </p:blipFill>
        <p:spPr bwMode="auto">
          <a:xfrm>
            <a:off x="7096085" y="1116000"/>
            <a:ext cx="4626000" cy="4626000"/>
          </a:xfrm>
          <a:prstGeom prst="ellipse">
            <a:avLst/>
          </a:prstGeom>
          <a:noFill/>
          <a:effectLst>
            <a:outerShdw blurRad="428465" sx="107000" sy="107000" algn="ctr" rotWithShape="0">
              <a:srgbClr val="D7FF6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469915" y="2304771"/>
            <a:ext cx="6134085" cy="3437229"/>
          </a:xfrm>
        </p:spPr>
        <p:txBody>
          <a:bodyPr anchor="t">
            <a:noAutofit/>
          </a:bodyPr>
          <a:lstStyle/>
          <a:p>
            <a:pPr algn="l">
              <a:lnSpc>
                <a:spcPct val="115000"/>
              </a:lnSpc>
              <a:spcBef>
                <a:spcPts val="800"/>
              </a:spcBef>
              <a:spcAft>
                <a:spcPts val="400"/>
              </a:spcAft>
            </a:pPr>
            <a:r>
              <a:rPr lang="en-GB" sz="2400" dirty="0">
                <a:latin typeface="Neue Haas Grotesk Text Pro" panose="020B0504020202020204" pitchFamily="34" charset="77"/>
              </a:rPr>
              <a:t>This action research project explores the conditions for supporting positive and sustainable collegial partnerships and collegial feedback.</a:t>
            </a:r>
            <a:endParaRPr lang="en-GB" sz="4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EE643E4B-84D5-8C61-847B-CB8CDEAAD4DF}"/>
              </a:ext>
            </a:extLst>
          </p:cNvPr>
          <p:cNvSpPr txBox="1">
            <a:spLocks/>
          </p:cNvSpPr>
          <p:nvPr/>
        </p:nvSpPr>
        <p:spPr>
          <a:xfrm>
            <a:off x="4553081" y="64738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400" kern="100" dirty="0">
                <a:latin typeface="Neue Haas Grotesk Text Pro" panose="020B0504020202020204" pitchFamily="34" charset="77"/>
                <a:ea typeface="Helvetica Neue Light" panose="02000403000000020004" pitchFamily="2" charset="0"/>
                <a:cs typeface="Courier New" panose="02070309020205020404" pitchFamily="49" charset="0"/>
              </a:rPr>
              <a:t>Overview</a:t>
            </a:r>
            <a:endPar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4738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400" kern="100" dirty="0">
                <a:latin typeface="Neue Haas Grotesk Text Pro" panose="020B0504020202020204" pitchFamily="34" charset="77"/>
                <a:ea typeface="Helvetica Neue Light" panose="02000403000000020004" pitchFamily="2" charset="0"/>
                <a:cs typeface="Courier New" panose="02070309020205020404" pitchFamily="49" charset="0"/>
              </a:rPr>
              <a:t>2 / 26</a:t>
            </a:r>
            <a:endPar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380825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643E4B-84D5-8C61-847B-CB8CDEAAD4D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20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4081622"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CONTEXTUAL THEME </a:t>
            </a:r>
          </a:p>
          <a:p>
            <a:pPr algn="l">
              <a:lnSpc>
                <a:spcPct val="100000"/>
              </a:lnSpc>
              <a:spcBef>
                <a:spcPts val="800"/>
              </a:spcBef>
              <a:spcAft>
                <a:spcPts val="400"/>
              </a:spcAft>
            </a:pPr>
            <a:r>
              <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Siloed organisational cultures inhibit the emergence of collegial feedback</a:t>
            </a:r>
          </a:p>
          <a:p>
            <a:pPr algn="l"/>
            <a:r>
              <a:rPr lang="en-GB" sz="1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 </a:t>
            </a:r>
          </a:p>
          <a:p>
            <a:pPr algn="l"/>
            <a:r>
              <a:rPr lang="en-GB" sz="1800" kern="0" dirty="0">
                <a:latin typeface="+mn-lt"/>
                <a:ea typeface="Times New Roman" panose="02020603050405020304" pitchFamily="18" charset="0"/>
                <a:cs typeface="Times New Roman" panose="02020603050405020304" pitchFamily="18" charset="0"/>
              </a:rPr>
              <a:t>P</a:t>
            </a:r>
            <a:r>
              <a:rPr lang="en-GB" sz="1800" kern="0" dirty="0">
                <a:effectLst/>
                <a:latin typeface="+mn-lt"/>
                <a:ea typeface="Times New Roman" panose="02020603050405020304" pitchFamily="18" charset="0"/>
                <a:cs typeface="Times New Roman" panose="02020603050405020304" pitchFamily="18" charset="0"/>
              </a:rPr>
              <a:t>articipants locate the absence of collegial feedback not at the level of individual willingness, but within organisational cultures and structures that operate in siloes.</a:t>
            </a:r>
            <a:r>
              <a:rPr lang="en-GB" sz="1800" dirty="0">
                <a:effectLst/>
                <a:latin typeface="+mn-lt"/>
              </a:rPr>
              <a:t> </a:t>
            </a:r>
            <a:endParaRPr lang="en-GB" sz="1800" kern="100" dirty="0">
              <a:latin typeface="+mn-lt"/>
              <a:ea typeface="Helvetica Neue Light" panose="02000403000000020004" pitchFamily="2" charset="0"/>
              <a:cs typeface="Courier New" panose="02070309020205020404" pitchFamily="49" charset="0"/>
            </a:endParaRPr>
          </a:p>
        </p:txBody>
      </p:sp>
      <p:pic>
        <p:nvPicPr>
          <p:cNvPr id="2" name="Picture 1">
            <a:extLst>
              <a:ext uri="{FF2B5EF4-FFF2-40B4-BE49-F238E27FC236}">
                <a16:creationId xmlns:a16="http://schemas.microsoft.com/office/drawing/2014/main" id="{54D3D102-3BC2-55F8-4501-7780B53AE677}"/>
              </a:ext>
            </a:extLst>
          </p:cNvPr>
          <p:cNvPicPr>
            <a:picLocks noChangeAspect="1"/>
          </p:cNvPicPr>
          <p:nvPr/>
        </p:nvPicPr>
        <p:blipFill rotWithShape="1">
          <a:blip r:embed="rId3"/>
          <a:srcRect t="5896" b="27437"/>
          <a:stretch/>
        </p:blipFill>
        <p:spPr>
          <a:xfrm>
            <a:off x="6095999" y="766048"/>
            <a:ext cx="4785384" cy="4785384"/>
          </a:xfrm>
          <a:prstGeom prst="ellipse">
            <a:avLst/>
          </a:prstGeom>
          <a:effectLst>
            <a:outerShdw blurRad="205011" sx="104000" sy="104000" algn="ctr" rotWithShape="0">
              <a:srgbClr val="D7FF60">
                <a:alpha val="94000"/>
              </a:srgbClr>
            </a:outerShdw>
          </a:effectLst>
        </p:spPr>
      </p:pic>
    </p:spTree>
    <p:extLst>
      <p:ext uri="{BB962C8B-B14F-4D97-AF65-F5344CB8AC3E}">
        <p14:creationId xmlns:p14="http://schemas.microsoft.com/office/powerpoint/2010/main" val="47982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272A553-D933-2FCB-F74D-97AA2D1A9F9F}"/>
              </a:ext>
            </a:extLst>
          </p:cNvPr>
          <p:cNvSpPr/>
          <p:nvPr/>
        </p:nvSpPr>
        <p:spPr>
          <a:xfrm>
            <a:off x="8416364" y="2305622"/>
            <a:ext cx="853479" cy="853479"/>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3856769"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1 </a:t>
            </a:r>
          </a:p>
          <a:p>
            <a:pPr algn="l">
              <a:spcBef>
                <a:spcPts val="800"/>
              </a:spcBef>
              <a:spcAft>
                <a:spcPts val="400"/>
              </a:spcAft>
            </a:pPr>
            <a:r>
              <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Protected space/time signal that collegial feedback ‘counts’ as work</a:t>
            </a:r>
          </a:p>
          <a:p>
            <a:pPr algn="l"/>
            <a:endParaRPr lang="en-GB" sz="1800" b="1" kern="0"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l"/>
            <a:endParaRPr lang="en-GB" sz="1800" b="1" kern="0"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l"/>
            <a:r>
              <a:rPr lang="en-GB" sz="1800" kern="0" dirty="0">
                <a:latin typeface="+mn-lt"/>
                <a:ea typeface="Times New Roman" panose="02020603050405020304" pitchFamily="18" charset="0"/>
                <a:cs typeface="Times New Roman" panose="02020603050405020304" pitchFamily="18" charset="0"/>
              </a:rPr>
              <a:t>C</a:t>
            </a:r>
            <a:r>
              <a:rPr lang="en-GB" sz="1800" kern="0" dirty="0">
                <a:effectLst/>
                <a:latin typeface="+mn-lt"/>
                <a:ea typeface="Times New Roman" panose="02020603050405020304" pitchFamily="18" charset="0"/>
                <a:cs typeface="Times New Roman" panose="02020603050405020304" pitchFamily="18" charset="0"/>
              </a:rPr>
              <a:t>ollegial feedback becomes possible when there is a culturally endorsed signal that partnership-building is legitimate, valued work.</a:t>
            </a:r>
          </a:p>
        </p:txBody>
      </p:sp>
      <p:sp>
        <p:nvSpPr>
          <p:cNvPr id="3" name="Title 1">
            <a:extLst>
              <a:ext uri="{FF2B5EF4-FFF2-40B4-BE49-F238E27FC236}">
                <a16:creationId xmlns:a16="http://schemas.microsoft.com/office/drawing/2014/main" id="{2DDF0817-A490-1FEF-09C1-DF6982D77C31}"/>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5CFD4164-3AAD-C4CF-F4BC-2C686871C294}"/>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21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7" name="Picture 6">
            <a:extLst>
              <a:ext uri="{FF2B5EF4-FFF2-40B4-BE49-F238E27FC236}">
                <a16:creationId xmlns:a16="http://schemas.microsoft.com/office/drawing/2014/main" id="{E7C45633-04CB-0A94-B9CC-B29BF4FBA784}"/>
              </a:ext>
            </a:extLst>
          </p:cNvPr>
          <p:cNvPicPr>
            <a:picLocks noChangeAspect="1"/>
          </p:cNvPicPr>
          <p:nvPr/>
        </p:nvPicPr>
        <p:blipFill rotWithShape="1">
          <a:blip r:embed="rId3"/>
          <a:srcRect b="15996"/>
          <a:stretch/>
        </p:blipFill>
        <p:spPr>
          <a:xfrm>
            <a:off x="6010149" y="1000647"/>
            <a:ext cx="5665910" cy="4759607"/>
          </a:xfrm>
          <a:prstGeom prst="rect">
            <a:avLst/>
          </a:prstGeom>
        </p:spPr>
      </p:pic>
    </p:spTree>
    <p:extLst>
      <p:ext uri="{BB962C8B-B14F-4D97-AF65-F5344CB8AC3E}">
        <p14:creationId xmlns:p14="http://schemas.microsoft.com/office/powerpoint/2010/main" val="152843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CEF8E04-3F5C-29B1-8A40-C56A0851C4AB}"/>
              </a:ext>
            </a:extLst>
          </p:cNvPr>
          <p:cNvSpPr/>
          <p:nvPr/>
        </p:nvSpPr>
        <p:spPr>
          <a:xfrm>
            <a:off x="4935537" y="2268537"/>
            <a:ext cx="2320926" cy="2320926"/>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5468" y="213598"/>
            <a:ext cx="3112880"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7 </a:t>
            </a:r>
          </a:p>
          <a:p>
            <a:pPr algn="l">
              <a:spcBef>
                <a:spcPts val="800"/>
              </a:spcBef>
              <a:spcAft>
                <a:spcPts val="400"/>
              </a:spcAft>
            </a:pPr>
            <a:r>
              <a:rPr lang="en-GB" sz="2800" b="1" kern="0" dirty="0">
                <a:effectLst/>
                <a:latin typeface="Neue Haas Grotesk Text Pro" panose="020B0504020202020204" pitchFamily="34" charset="77"/>
                <a:ea typeface="Times New Roman" panose="02020603050405020304" pitchFamily="18" charset="0"/>
              </a:rPr>
              <a:t>You Can’t Force Collegial Partnership</a:t>
            </a:r>
            <a:r>
              <a:rPr lang="en-GB" sz="2800" dirty="0">
                <a:effectLst/>
                <a:latin typeface="Neue Haas Grotesk Text Pro" panose="020B0504020202020204" pitchFamily="34" charset="77"/>
              </a:rPr>
              <a:t> </a:t>
            </a:r>
            <a:endPar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endParaRPr>
          </a:p>
          <a:p>
            <a:pPr algn="l"/>
            <a:endParaRPr lang="en-GB" sz="1800" b="1" kern="0" dirty="0">
              <a:effectLst/>
              <a:latin typeface="Aptos" panose="020B0004020202020204" pitchFamily="34" charset="0"/>
              <a:ea typeface="Times New Roman" panose="02020603050405020304" pitchFamily="18" charset="0"/>
              <a:cs typeface="Times New Roman" panose="02020603050405020304" pitchFamily="18" charset="0"/>
            </a:endParaRPr>
          </a:p>
          <a:p>
            <a:pPr algn="l"/>
            <a:endParaRPr lang="en-GB" sz="1800" b="1" kern="0" dirty="0">
              <a:effectLst/>
              <a:latin typeface="Aptos" panose="020B0004020202020204" pitchFamily="34" charset="0"/>
              <a:ea typeface="Times New Roman" panose="02020603050405020304" pitchFamily="18" charset="0"/>
              <a:cs typeface="Times New Roman" panose="02020603050405020304" pitchFamily="18" charset="0"/>
            </a:endParaRPr>
          </a:p>
          <a:p>
            <a:pPr algn="l"/>
            <a:r>
              <a:rPr lang="en-GB" sz="1800" kern="0" dirty="0">
                <a:effectLst/>
                <a:latin typeface="Aptos" panose="020B0004020202020204" pitchFamily="34" charset="0"/>
                <a:ea typeface="Times New Roman" panose="02020603050405020304" pitchFamily="18" charset="0"/>
                <a:cs typeface="Times New Roman" panose="02020603050405020304" pitchFamily="18" charset="0"/>
              </a:rPr>
              <a:t>Collegial feedback partnerships are more likely to form and be sustained when they emerge voluntarily through aligned interests, compatible objectives and mutual willingness to offer support. </a:t>
            </a:r>
          </a:p>
          <a:p>
            <a:pPr algn="l"/>
            <a:endParaRPr lang="en-GB" sz="1800" kern="0" dirty="0">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510993E6-B509-3B53-BBE5-3C24F01EB762}"/>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6C4AFE51-829D-F4C7-4C3C-EAB622063815}"/>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22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10" name="Picture 9">
            <a:extLst>
              <a:ext uri="{FF2B5EF4-FFF2-40B4-BE49-F238E27FC236}">
                <a16:creationId xmlns:a16="http://schemas.microsoft.com/office/drawing/2014/main" id="{4D6E99AD-17D4-1440-AE67-F601F3268443}"/>
              </a:ext>
            </a:extLst>
          </p:cNvPr>
          <p:cNvPicPr>
            <a:picLocks noChangeAspect="1"/>
          </p:cNvPicPr>
          <p:nvPr/>
        </p:nvPicPr>
        <p:blipFill rotWithShape="1">
          <a:blip r:embed="rId3"/>
          <a:srcRect b="17838"/>
          <a:stretch/>
        </p:blipFill>
        <p:spPr>
          <a:xfrm>
            <a:off x="3271821" y="1121754"/>
            <a:ext cx="5648356" cy="4640804"/>
          </a:xfrm>
          <a:prstGeom prst="rect">
            <a:avLst/>
          </a:prstGeom>
        </p:spPr>
      </p:pic>
      <p:sp>
        <p:nvSpPr>
          <p:cNvPr id="12" name="TextBox 11">
            <a:extLst>
              <a:ext uri="{FF2B5EF4-FFF2-40B4-BE49-F238E27FC236}">
                <a16:creationId xmlns:a16="http://schemas.microsoft.com/office/drawing/2014/main" id="{B606F128-137B-A4FC-47F3-CA39B9BFD759}"/>
              </a:ext>
            </a:extLst>
          </p:cNvPr>
          <p:cNvSpPr txBox="1"/>
          <p:nvPr/>
        </p:nvSpPr>
        <p:spPr>
          <a:xfrm>
            <a:off x="9116704" y="1515241"/>
            <a:ext cx="2787800" cy="4401205"/>
          </a:xfrm>
          <a:prstGeom prst="rect">
            <a:avLst/>
          </a:prstGeom>
          <a:noFill/>
        </p:spPr>
        <p:txBody>
          <a:bodyPr wrap="square">
            <a:spAutoFit/>
          </a:bodyPr>
          <a:lstStyle/>
          <a:p>
            <a:pPr algn="l"/>
            <a:r>
              <a:rPr lang="en-GB" sz="1800" dirty="0">
                <a:effectLst/>
                <a:latin typeface="Aptos" panose="020B0004020202020204" pitchFamily="34" charset="0"/>
                <a:ea typeface="Aptos" panose="020B0004020202020204" pitchFamily="34" charset="0"/>
                <a:cs typeface="Times New Roman" panose="02020603050405020304" pitchFamily="18" charset="0"/>
              </a:rPr>
              <a:t>“For trust to exist, a kind of humus </a:t>
            </a:r>
            <a:r>
              <a:rPr lang="en-GB" dirty="0">
                <a:latin typeface="Aptos" panose="020B0004020202020204" pitchFamily="34" charset="0"/>
                <a:ea typeface="Aptos" panose="020B0004020202020204" pitchFamily="34" charset="0"/>
                <a:cs typeface="Times New Roman" panose="02020603050405020304" pitchFamily="18" charset="0"/>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a fertile ground </a:t>
            </a:r>
            <a:r>
              <a:rPr lang="en-GB" dirty="0">
                <a:latin typeface="Aptos" panose="020B0004020202020204" pitchFamily="34" charset="0"/>
                <a:ea typeface="Aptos" panose="020B0004020202020204" pitchFamily="34" charset="0"/>
                <a:cs typeface="Times New Roman" panose="02020603050405020304" pitchFamily="18" charset="0"/>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needs to be cultivated and nourished. And yet, there is also something spontaneous and organic in how trust grows. It cannot be engineered through policy language alone; it emerges through relational attentiveness, timing and genuine intent.”</a:t>
            </a:r>
            <a:r>
              <a:rPr lang="en-GB" sz="1000" dirty="0">
                <a:effectLst/>
              </a:rPr>
              <a:t> </a:t>
            </a:r>
          </a:p>
          <a:p>
            <a:pPr algn="l"/>
            <a:endParaRPr lang="en-GB" sz="1000" dirty="0">
              <a:effectLst/>
            </a:endParaRPr>
          </a:p>
          <a:p>
            <a:pPr algn="r"/>
            <a:r>
              <a:rPr lang="en-GB" sz="1800" dirty="0">
                <a:latin typeface="+mn-lt"/>
                <a:ea typeface="Times New Roman" panose="02020603050405020304" pitchFamily="18" charset="0"/>
                <a:cs typeface="Times New Roman" panose="02020603050405020304" pitchFamily="18" charset="0"/>
              </a:rPr>
              <a:t>- Written reflection from ARP Participant</a:t>
            </a:r>
            <a:endParaRPr lang="en-US" dirty="0"/>
          </a:p>
        </p:txBody>
      </p:sp>
    </p:spTree>
    <p:extLst>
      <p:ext uri="{BB962C8B-B14F-4D97-AF65-F5344CB8AC3E}">
        <p14:creationId xmlns:p14="http://schemas.microsoft.com/office/powerpoint/2010/main" val="192731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3856769"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2 </a:t>
            </a:r>
          </a:p>
          <a:p>
            <a:pPr algn="l">
              <a:spcBef>
                <a:spcPts val="800"/>
              </a:spcBef>
              <a:spcAft>
                <a:spcPts val="400"/>
              </a:spcAft>
            </a:pPr>
            <a:r>
              <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Meaningful, growth-oriented work underpins feedback in collaborative partnerships</a:t>
            </a:r>
          </a:p>
          <a:p>
            <a:pPr algn="l">
              <a:spcBef>
                <a:spcPts val="800"/>
              </a:spcBef>
              <a:spcAft>
                <a:spcPts val="400"/>
              </a:spcAft>
            </a:pPr>
            <a:endParaRPr lang="en-GB" sz="1800" b="1"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gn="l"/>
            <a:r>
              <a:rPr lang="en-GB" sz="1800" dirty="0">
                <a:effectLst/>
                <a:latin typeface="Aptos" panose="020B0004020202020204" pitchFamily="34" charset="0"/>
                <a:ea typeface="Times New Roman" panose="02020603050405020304" pitchFamily="18" charset="0"/>
                <a:cs typeface="Times New Roman" panose="02020603050405020304" pitchFamily="18" charset="0"/>
              </a:rPr>
              <a:t>Collegial feedback becomes sustainable when collaboration is anchored in work that participants experience as meaningful because it supports personal or professional development goals. </a:t>
            </a:r>
          </a:p>
        </p:txBody>
      </p:sp>
      <p:sp>
        <p:nvSpPr>
          <p:cNvPr id="3" name="Title 1">
            <a:extLst>
              <a:ext uri="{FF2B5EF4-FFF2-40B4-BE49-F238E27FC236}">
                <a16:creationId xmlns:a16="http://schemas.microsoft.com/office/drawing/2014/main" id="{F5EA2804-5C19-D174-D062-0C95D69A7ADA}"/>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9E92E286-4A04-F0EF-D878-B9E79FE50EDA}"/>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23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7" name="Picture 6">
            <a:extLst>
              <a:ext uri="{FF2B5EF4-FFF2-40B4-BE49-F238E27FC236}">
                <a16:creationId xmlns:a16="http://schemas.microsoft.com/office/drawing/2014/main" id="{9E1B7570-B888-0F26-2FD0-C0D328005589}"/>
              </a:ext>
            </a:extLst>
          </p:cNvPr>
          <p:cNvPicPr>
            <a:picLocks noChangeAspect="1"/>
          </p:cNvPicPr>
          <p:nvPr/>
        </p:nvPicPr>
        <p:blipFill rotWithShape="1">
          <a:blip r:embed="rId3"/>
          <a:srcRect b="16610"/>
          <a:stretch/>
        </p:blipFill>
        <p:spPr>
          <a:xfrm>
            <a:off x="4700776" y="1335558"/>
            <a:ext cx="5835295" cy="4866064"/>
          </a:xfrm>
          <a:prstGeom prst="rect">
            <a:avLst/>
          </a:prstGeom>
        </p:spPr>
      </p:pic>
      <p:sp>
        <p:nvSpPr>
          <p:cNvPr id="8" name="Oval 7">
            <a:extLst>
              <a:ext uri="{FF2B5EF4-FFF2-40B4-BE49-F238E27FC236}">
                <a16:creationId xmlns:a16="http://schemas.microsoft.com/office/drawing/2014/main" id="{3049BA57-4BB0-B6A5-C26C-2007E97B8A01}"/>
              </a:ext>
            </a:extLst>
          </p:cNvPr>
          <p:cNvSpPr/>
          <p:nvPr/>
        </p:nvSpPr>
        <p:spPr>
          <a:xfrm>
            <a:off x="8686306" y="144790"/>
            <a:ext cx="3038241" cy="3038241"/>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Tree>
    <p:extLst>
      <p:ext uri="{BB962C8B-B14F-4D97-AF65-F5344CB8AC3E}">
        <p14:creationId xmlns:p14="http://schemas.microsoft.com/office/powerpoint/2010/main" val="181595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6E7006A-56C6-1C7A-EE1F-403BF5AC4F49}"/>
              </a:ext>
            </a:extLst>
          </p:cNvPr>
          <p:cNvSpPr/>
          <p:nvPr/>
        </p:nvSpPr>
        <p:spPr>
          <a:xfrm>
            <a:off x="3886616" y="4042842"/>
            <a:ext cx="2049110" cy="2049110"/>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3179303"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3 </a:t>
            </a:r>
          </a:p>
          <a:p>
            <a:pPr algn="l">
              <a:spcBef>
                <a:spcPts val="800"/>
              </a:spcBef>
              <a:spcAft>
                <a:spcPts val="400"/>
              </a:spcAft>
            </a:pPr>
            <a:r>
              <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Let’s Be Honest About What We Want</a:t>
            </a:r>
          </a:p>
          <a:p>
            <a:pPr algn="l"/>
            <a:endParaRPr lang="en-GB"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gn="l"/>
            <a:r>
              <a:rPr lang="en-GB" sz="1800" dirty="0">
                <a:latin typeface="Aptos" panose="020B0004020202020204" pitchFamily="34" charset="0"/>
                <a:ea typeface="Times New Roman" panose="02020603050405020304" pitchFamily="18" charset="0"/>
                <a:cs typeface="Times New Roman" panose="02020603050405020304" pitchFamily="18" charset="0"/>
              </a:rPr>
              <a:t>C</a:t>
            </a:r>
            <a:r>
              <a:rPr lang="en-GB" sz="1800" dirty="0">
                <a:effectLst/>
                <a:latin typeface="Aptos" panose="020B0004020202020204" pitchFamily="34" charset="0"/>
                <a:ea typeface="Times New Roman" panose="02020603050405020304" pitchFamily="18" charset="0"/>
                <a:cs typeface="Times New Roman" panose="02020603050405020304" pitchFamily="18" charset="0"/>
              </a:rPr>
              <a:t>ollegial feedback is more likely to be effective and sustainable when partners are explicit about what they personally want from the relationship. </a:t>
            </a:r>
          </a:p>
          <a:p>
            <a:pPr algn="l"/>
            <a:endParaRPr lang="en-GB" sz="1800" dirty="0">
              <a:latin typeface="+mn-lt"/>
              <a:ea typeface="Times New Roman" panose="02020603050405020304" pitchFamily="18" charset="0"/>
              <a:cs typeface="Times New Roman" panose="02020603050405020304" pitchFamily="18" charset="0"/>
            </a:endParaRPr>
          </a:p>
          <a:p>
            <a:pPr algn="l"/>
            <a:r>
              <a:rPr lang="en-GB" sz="1800" dirty="0">
                <a:latin typeface="+mn-lt"/>
                <a:ea typeface="Times New Roman" panose="02020603050405020304" pitchFamily="18" charset="0"/>
                <a:cs typeface="Times New Roman" panose="02020603050405020304" pitchFamily="18" charset="0"/>
              </a:rPr>
              <a:t>*</a:t>
            </a:r>
            <a:r>
              <a:rPr lang="en-GB" sz="1800" dirty="0">
                <a:effectLst/>
                <a:latin typeface="+mn-lt"/>
                <a:ea typeface="Times New Roman" panose="02020603050405020304" pitchFamily="18" charset="0"/>
                <a:cs typeface="Times New Roman" panose="02020603050405020304" pitchFamily="18" charset="0"/>
              </a:rPr>
              <a:t>Being upfront about “</a:t>
            </a:r>
            <a:r>
              <a:rPr lang="en-GB" sz="1800" i="1" dirty="0">
                <a:effectLst/>
                <a:latin typeface="+mn-lt"/>
                <a:ea typeface="Times New Roman" panose="02020603050405020304" pitchFamily="18" charset="0"/>
                <a:cs typeface="Times New Roman" panose="02020603050405020304" pitchFamily="18" charset="0"/>
              </a:rPr>
              <a:t>selfish</a:t>
            </a:r>
            <a:r>
              <a:rPr lang="en-GB" sz="1800" dirty="0">
                <a:effectLst/>
                <a:latin typeface="+mn-lt"/>
                <a:ea typeface="Times New Roman" panose="02020603050405020304" pitchFamily="18" charset="0"/>
                <a:cs typeface="Times New Roman" panose="02020603050405020304" pitchFamily="18" charset="0"/>
              </a:rPr>
              <a:t>” goals clarifies purpose and prevents imbalance and misunderstanding.</a:t>
            </a:r>
          </a:p>
          <a:p>
            <a:pPr algn="l"/>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E310CB53-95A3-ED2B-E79D-4A61F7B23C63}"/>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26FD1424-4ED6-7F3D-3240-A257D11682FE}"/>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24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7" name="Picture 6">
            <a:extLst>
              <a:ext uri="{FF2B5EF4-FFF2-40B4-BE49-F238E27FC236}">
                <a16:creationId xmlns:a16="http://schemas.microsoft.com/office/drawing/2014/main" id="{B1485129-B4C5-FBA3-38D8-C9C9A4D34452}"/>
              </a:ext>
            </a:extLst>
          </p:cNvPr>
          <p:cNvPicPr>
            <a:picLocks noChangeAspect="1"/>
          </p:cNvPicPr>
          <p:nvPr/>
        </p:nvPicPr>
        <p:blipFill rotWithShape="1">
          <a:blip r:embed="rId3"/>
          <a:srcRect b="13540"/>
          <a:stretch/>
        </p:blipFill>
        <p:spPr>
          <a:xfrm>
            <a:off x="3713226" y="1691879"/>
            <a:ext cx="4445000" cy="3843172"/>
          </a:xfrm>
          <a:prstGeom prst="rect">
            <a:avLst/>
          </a:prstGeom>
        </p:spPr>
      </p:pic>
      <p:sp>
        <p:nvSpPr>
          <p:cNvPr id="10" name="TextBox 9">
            <a:extLst>
              <a:ext uri="{FF2B5EF4-FFF2-40B4-BE49-F238E27FC236}">
                <a16:creationId xmlns:a16="http://schemas.microsoft.com/office/drawing/2014/main" id="{8DACA66E-23B9-11E1-E3E6-190B5C6EC459}"/>
              </a:ext>
            </a:extLst>
          </p:cNvPr>
          <p:cNvSpPr txBox="1"/>
          <p:nvPr/>
        </p:nvSpPr>
        <p:spPr>
          <a:xfrm>
            <a:off x="8845681" y="2144258"/>
            <a:ext cx="2964940" cy="3416320"/>
          </a:xfrm>
          <a:prstGeom prst="rect">
            <a:avLst/>
          </a:prstGeom>
          <a:noFill/>
        </p:spPr>
        <p:txBody>
          <a:bodyPr wrap="square">
            <a:spAutoFit/>
          </a:bodyPr>
          <a:lstStyle/>
          <a:p>
            <a:r>
              <a:rPr lang="en-GB" dirty="0">
                <a:solidFill>
                  <a:srgbClr val="242424"/>
                </a:solidFill>
                <a:latin typeface="Aptos" panose="020B0004020202020204" pitchFamily="34" charset="0"/>
                <a:ea typeface="Segoe UI" panose="020B0502040204020203" pitchFamily="34" charset="0"/>
                <a:cs typeface="Segoe UI" panose="020B0502040204020203" pitchFamily="34" charset="0"/>
              </a:rPr>
              <a:t>”</a:t>
            </a:r>
            <a:r>
              <a:rPr lang="en-GB" sz="1800" dirty="0">
                <a:solidFill>
                  <a:srgbClr val="242424"/>
                </a:solidFill>
                <a:effectLst/>
                <a:latin typeface="Aptos" panose="020B0004020202020204" pitchFamily="34" charset="0"/>
                <a:ea typeface="Segoe UI" panose="020B0502040204020203" pitchFamily="34" charset="0"/>
                <a:cs typeface="Segoe UI" panose="020B0502040204020203" pitchFamily="34" charset="0"/>
              </a:rPr>
              <a:t>I really like [mentoring] and I can do it well. </a:t>
            </a:r>
            <a:r>
              <a:rPr lang="en-GB" dirty="0">
                <a:solidFill>
                  <a:srgbClr val="242424"/>
                </a:solidFill>
                <a:latin typeface="Aptos" panose="020B0004020202020204" pitchFamily="34" charset="0"/>
                <a:ea typeface="Segoe UI" panose="020B0502040204020203" pitchFamily="34" charset="0"/>
                <a:cs typeface="Segoe UI" panose="020B0502040204020203" pitchFamily="34" charset="0"/>
              </a:rPr>
              <a:t>I</a:t>
            </a:r>
            <a:r>
              <a:rPr lang="en-GB" sz="1800" dirty="0">
                <a:solidFill>
                  <a:srgbClr val="242424"/>
                </a:solidFill>
                <a:effectLst/>
                <a:latin typeface="Aptos" panose="020B0004020202020204" pitchFamily="34" charset="0"/>
                <a:ea typeface="Segoe UI" panose="020B0502040204020203" pitchFamily="34" charset="0"/>
                <a:cs typeface="Segoe UI" panose="020B0502040204020203" pitchFamily="34" charset="0"/>
              </a:rPr>
              <a:t>t's a mix of personal, almost selfish reasons to be able to know I was – in a tiny, tiny part – responsible for that person’s growth. I think it's incredible. It's a huge part of my satisfaction, way more than sitting in a committee.”</a:t>
            </a:r>
            <a:r>
              <a:rPr lang="en-GB" dirty="0">
                <a:effectLst/>
              </a:rPr>
              <a:t> </a:t>
            </a:r>
          </a:p>
          <a:p>
            <a:pPr algn="r"/>
            <a:endParaRPr lang="en-GB" dirty="0">
              <a:solidFill>
                <a:srgbClr val="000000"/>
              </a:solidFill>
            </a:endParaRPr>
          </a:p>
          <a:p>
            <a:pPr algn="r"/>
            <a:r>
              <a:rPr lang="en-GB" dirty="0">
                <a:solidFill>
                  <a:srgbClr val="000000"/>
                </a:solidFill>
              </a:rPr>
              <a:t>- ARP Participant</a:t>
            </a:r>
            <a:endParaRPr lang="en-US" dirty="0"/>
          </a:p>
        </p:txBody>
      </p:sp>
    </p:spTree>
    <p:extLst>
      <p:ext uri="{BB962C8B-B14F-4D97-AF65-F5344CB8AC3E}">
        <p14:creationId xmlns:p14="http://schemas.microsoft.com/office/powerpoint/2010/main" val="114934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3411315"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4 </a:t>
            </a:r>
          </a:p>
          <a:p>
            <a:pPr algn="l">
              <a:spcBef>
                <a:spcPts val="800"/>
              </a:spcBef>
              <a:spcAft>
                <a:spcPts val="400"/>
              </a:spcAft>
            </a:pPr>
            <a:r>
              <a:rPr lang="en-GB" sz="2800" b="1" dirty="0">
                <a:effectLst/>
                <a:latin typeface="Neue Haas Grotesk Text Pro" panose="020B0504020202020204" pitchFamily="34" charset="77"/>
                <a:ea typeface="Times New Roman" panose="02020603050405020304" pitchFamily="18" charset="0"/>
                <a:cs typeface="Times New Roman" panose="02020603050405020304" pitchFamily="18" charset="0"/>
              </a:rPr>
              <a:t>Specific Enough to Be Useful</a:t>
            </a:r>
          </a:p>
          <a:p>
            <a:pPr algn="l"/>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l"/>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l"/>
            <a:r>
              <a:rPr lang="en-GB" sz="1800" dirty="0">
                <a:latin typeface="Aptos" panose="020B0004020202020204" pitchFamily="34" charset="0"/>
                <a:ea typeface="Times New Roman" panose="02020603050405020304" pitchFamily="18" charset="0"/>
                <a:cs typeface="Times New Roman" panose="02020603050405020304" pitchFamily="18" charset="0"/>
              </a:rPr>
              <a:t>C</a:t>
            </a:r>
            <a:r>
              <a:rPr lang="en-GB" sz="1800" dirty="0">
                <a:effectLst/>
                <a:latin typeface="Aptos" panose="020B0004020202020204" pitchFamily="34" charset="0"/>
                <a:ea typeface="Times New Roman" panose="02020603050405020304" pitchFamily="18" charset="0"/>
                <a:cs typeface="Times New Roman" panose="02020603050405020304" pitchFamily="18" charset="0"/>
              </a:rPr>
              <a:t>ollegial feedback is experienced as useful when it is specific, timely and grounded in concrete work rather than general impressions. </a:t>
            </a:r>
          </a:p>
        </p:txBody>
      </p:sp>
      <p:sp>
        <p:nvSpPr>
          <p:cNvPr id="3" name="Title 1">
            <a:extLst>
              <a:ext uri="{FF2B5EF4-FFF2-40B4-BE49-F238E27FC236}">
                <a16:creationId xmlns:a16="http://schemas.microsoft.com/office/drawing/2014/main" id="{1158CA75-0EE7-B4A7-8161-10A393B8805E}"/>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C80218E4-90DA-CE09-FD5F-95C40DE74335}"/>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25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7" name="Picture 6">
            <a:extLst>
              <a:ext uri="{FF2B5EF4-FFF2-40B4-BE49-F238E27FC236}">
                <a16:creationId xmlns:a16="http://schemas.microsoft.com/office/drawing/2014/main" id="{D98C6915-1325-1AA0-2F07-A03A1B8DA61A}"/>
              </a:ext>
            </a:extLst>
          </p:cNvPr>
          <p:cNvPicPr>
            <a:picLocks noChangeAspect="1"/>
          </p:cNvPicPr>
          <p:nvPr/>
        </p:nvPicPr>
        <p:blipFill rotWithShape="1">
          <a:blip r:embed="rId3"/>
          <a:srcRect b="42401"/>
          <a:stretch/>
        </p:blipFill>
        <p:spPr>
          <a:xfrm>
            <a:off x="2379381" y="2644852"/>
            <a:ext cx="5935878" cy="3419015"/>
          </a:xfrm>
          <a:prstGeom prst="rect">
            <a:avLst/>
          </a:prstGeom>
        </p:spPr>
      </p:pic>
      <p:sp>
        <p:nvSpPr>
          <p:cNvPr id="10" name="TextBox 9">
            <a:extLst>
              <a:ext uri="{FF2B5EF4-FFF2-40B4-BE49-F238E27FC236}">
                <a16:creationId xmlns:a16="http://schemas.microsoft.com/office/drawing/2014/main" id="{D3BEB5FD-D31D-3218-948B-E11B428208C5}"/>
              </a:ext>
            </a:extLst>
          </p:cNvPr>
          <p:cNvSpPr txBox="1"/>
          <p:nvPr/>
        </p:nvSpPr>
        <p:spPr>
          <a:xfrm>
            <a:off x="8845681" y="1812543"/>
            <a:ext cx="2977204" cy="3693319"/>
          </a:xfrm>
          <a:prstGeom prst="rect">
            <a:avLst/>
          </a:prstGeom>
          <a:noFill/>
        </p:spPr>
        <p:txBody>
          <a:bodyPr wrap="square">
            <a:spAutoFit/>
          </a:bodyPr>
          <a:lstStyle/>
          <a:p>
            <a:r>
              <a:rPr lang="en-GB" i="0" u="none" strike="noStrike" dirty="0">
                <a:solidFill>
                  <a:srgbClr val="000000"/>
                </a:solidFill>
                <a:effectLst/>
              </a:rPr>
              <a:t>“Because of the organic nature, [they] had a closeness with a particular thread of my work and it felt</a:t>
            </a:r>
            <a:r>
              <a:rPr lang="en-GB" dirty="0">
                <a:solidFill>
                  <a:srgbClr val="000000"/>
                </a:solidFill>
              </a:rPr>
              <a:t> like</a:t>
            </a:r>
            <a:r>
              <a:rPr lang="en-GB" i="0" u="none" strike="noStrike" dirty="0">
                <a:solidFill>
                  <a:srgbClr val="000000"/>
                </a:solidFill>
                <a:effectLst/>
              </a:rPr>
              <a:t> because it was focused on a particular thread rather than a generalisation, it allowed for a kind of usefulness in the feedback that wasn't general.”</a:t>
            </a:r>
          </a:p>
          <a:p>
            <a:endParaRPr lang="en-GB" i="0" u="none" strike="noStrike" dirty="0">
              <a:solidFill>
                <a:srgbClr val="000000"/>
              </a:solidFill>
              <a:effectLst/>
            </a:endParaRPr>
          </a:p>
          <a:p>
            <a:pPr algn="r"/>
            <a:r>
              <a:rPr lang="en-GB" dirty="0">
                <a:solidFill>
                  <a:srgbClr val="000000"/>
                </a:solidFill>
              </a:rPr>
              <a:t>- ARP Participant Interview Quote</a:t>
            </a:r>
            <a:endParaRPr lang="en-US" dirty="0"/>
          </a:p>
        </p:txBody>
      </p:sp>
      <p:sp>
        <p:nvSpPr>
          <p:cNvPr id="12" name="Oval 11">
            <a:extLst>
              <a:ext uri="{FF2B5EF4-FFF2-40B4-BE49-F238E27FC236}">
                <a16:creationId xmlns:a16="http://schemas.microsoft.com/office/drawing/2014/main" id="{60E21F8A-125C-3025-4764-225A92839CE4}"/>
              </a:ext>
            </a:extLst>
          </p:cNvPr>
          <p:cNvSpPr/>
          <p:nvPr/>
        </p:nvSpPr>
        <p:spPr>
          <a:xfrm>
            <a:off x="6623412" y="3031172"/>
            <a:ext cx="1626975" cy="1626975"/>
          </a:xfrm>
          <a:prstGeom prst="ellipse">
            <a:avLst/>
          </a:prstGeom>
          <a:solidFill>
            <a:srgbClr val="D7F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eue Haas Grotesk Text Pro" panose="020B0504020202020204" pitchFamily="34" charset="77"/>
            </a:endParaRPr>
          </a:p>
        </p:txBody>
      </p:sp>
    </p:spTree>
    <p:extLst>
      <p:ext uri="{BB962C8B-B14F-4D97-AF65-F5344CB8AC3E}">
        <p14:creationId xmlns:p14="http://schemas.microsoft.com/office/powerpoint/2010/main" val="2766117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3275C-1BEA-6C32-ACBE-EE0D0C6B1007}"/>
              </a:ext>
            </a:extLst>
          </p:cNvPr>
          <p:cNvSpPr txBox="1">
            <a:spLocks/>
          </p:cNvSpPr>
          <p:nvPr/>
        </p:nvSpPr>
        <p:spPr>
          <a:xfrm>
            <a:off x="355468" y="213598"/>
            <a:ext cx="3370372" cy="1104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CORE THEME 6 </a:t>
            </a:r>
          </a:p>
          <a:p>
            <a:pPr algn="l">
              <a:spcBef>
                <a:spcPts val="800"/>
              </a:spcBef>
              <a:spcAft>
                <a:spcPts val="400"/>
              </a:spcAft>
            </a:pPr>
            <a:r>
              <a:rPr lang="en-GB" sz="2800" b="1" dirty="0">
                <a:effectLst/>
                <a:latin typeface="Aptos" panose="020B0004020202020204" pitchFamily="34" charset="0"/>
                <a:ea typeface="Times New Roman" panose="02020603050405020304" pitchFamily="18" charset="0"/>
                <a:cs typeface="Times New Roman" panose="02020603050405020304" pitchFamily="18" charset="0"/>
              </a:rPr>
              <a:t>Safety Makes Candour Possible</a:t>
            </a:r>
          </a:p>
          <a:p>
            <a:pPr algn="l">
              <a:spcBef>
                <a:spcPts val="800"/>
              </a:spcBef>
              <a:spcAft>
                <a:spcPts val="400"/>
              </a:spcAft>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Psychological safety and reciprocity sustain vulnerability and candour in collegial partnerships.</a:t>
            </a:r>
          </a:p>
        </p:txBody>
      </p:sp>
      <p:sp>
        <p:nvSpPr>
          <p:cNvPr id="3" name="Title 1">
            <a:extLst>
              <a:ext uri="{FF2B5EF4-FFF2-40B4-BE49-F238E27FC236}">
                <a16:creationId xmlns:a16="http://schemas.microsoft.com/office/drawing/2014/main" id="{800B0F1A-757F-DF8C-9CC3-66A3AF4EC18C}"/>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Findings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4688593A-D3E4-DA62-000D-99937F6C54B1}"/>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26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37890" name="Picture 2" descr="Why is Psychological Safety Important? :: Lincolnshire One Workforce">
            <a:extLst>
              <a:ext uri="{FF2B5EF4-FFF2-40B4-BE49-F238E27FC236}">
                <a16:creationId xmlns:a16="http://schemas.microsoft.com/office/drawing/2014/main" id="{CF778017-6FBE-343F-B330-6DBF29AF31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3" r="19399" b="-44"/>
          <a:stretch/>
        </p:blipFill>
        <p:spPr bwMode="auto">
          <a:xfrm>
            <a:off x="3496100" y="828266"/>
            <a:ext cx="5199797" cy="5201468"/>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86E1EA-019F-8B93-D401-25A30C911A3B}"/>
              </a:ext>
            </a:extLst>
          </p:cNvPr>
          <p:cNvSpPr txBox="1"/>
          <p:nvPr/>
        </p:nvSpPr>
        <p:spPr>
          <a:xfrm>
            <a:off x="9214892" y="1210403"/>
            <a:ext cx="2347415" cy="4124206"/>
          </a:xfrm>
          <a:prstGeom prst="rect">
            <a:avLst/>
          </a:prstGeom>
          <a:noFill/>
        </p:spPr>
        <p:txBody>
          <a:bodyPr wrap="square">
            <a:spAutoFit/>
          </a:bodyPr>
          <a:lstStyle/>
          <a:p>
            <a:pPr algn="l">
              <a:spcBef>
                <a:spcPts val="800"/>
              </a:spcBef>
              <a:spcAft>
                <a:spcPts val="400"/>
              </a:spcAft>
            </a:pPr>
            <a:r>
              <a:rPr lang="en-GB" sz="1800" kern="0" dirty="0">
                <a:effectLst/>
                <a:latin typeface="Aptos" panose="020B0004020202020204" pitchFamily="34" charset="0"/>
                <a:ea typeface="Aptos" panose="020B0004020202020204" pitchFamily="34" charset="0"/>
                <a:cs typeface="AppleSystemUIFont"/>
              </a:rPr>
              <a:t>“The professional development here is really about working with the right line management to do the right thing at the right time, and getting a very rounded approach […] it’s a very safe method how we are working together.”</a:t>
            </a:r>
          </a:p>
          <a:p>
            <a:pPr algn="l">
              <a:spcBef>
                <a:spcPts val="800"/>
              </a:spcBef>
              <a:spcAft>
                <a:spcPts val="400"/>
              </a:spcAft>
            </a:pPr>
            <a:r>
              <a:rPr lang="en-GB" sz="1800" kern="0" dirty="0">
                <a:latin typeface="Aptos" panose="020B0004020202020204" pitchFamily="34" charset="0"/>
                <a:ea typeface="Times New Roman" panose="02020603050405020304" pitchFamily="18" charset="0"/>
                <a:cs typeface="Times New Roman" panose="02020603050405020304" pitchFamily="18" charset="0"/>
              </a:rPr>
              <a:t>- ARP Participant Interview Quote</a:t>
            </a:r>
            <a:endParaRPr lang="en-GB" sz="2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88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B3876-2883-895E-CBB2-22518D273C04}"/>
              </a:ext>
            </a:extLst>
          </p:cNvPr>
          <p:cNvSpPr/>
          <p:nvPr/>
        </p:nvSpPr>
        <p:spPr>
          <a:xfrm>
            <a:off x="0" y="0"/>
            <a:ext cx="12197605" cy="6858000"/>
          </a:xfrm>
          <a:prstGeom prst="rect">
            <a:avLst/>
          </a:prstGeom>
          <a:gradFill flip="none" rotWithShape="1">
            <a:gsLst>
              <a:gs pos="100000">
                <a:srgbClr val="D7FF60"/>
              </a:gs>
              <a:gs pos="45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440158" y="511171"/>
            <a:ext cx="11252170" cy="3437229"/>
          </a:xfrm>
        </p:spPr>
        <p:txBody>
          <a:bodyPr anchor="t">
            <a:noAutofit/>
          </a:body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EVALUATION?</a:t>
            </a: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br>
              <a:rPr lang="en-GB" sz="4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br>
            <a:r>
              <a:rPr lang="en-GB" sz="2800" kern="100" dirty="0">
                <a:latin typeface="Neue Haas Grotesk Text Pro" panose="020B0504020202020204" pitchFamily="34" charset="77"/>
                <a:ea typeface="Helvetica Neue Light" panose="02000403000000020004" pitchFamily="2" charset="0"/>
                <a:cs typeface="Times New Roman" panose="02020603050405020304" pitchFamily="18" charset="0"/>
              </a:rPr>
              <a:t>“</a:t>
            </a:r>
            <a:r>
              <a:rPr lang="en-GB" sz="2400" kern="100" dirty="0">
                <a:latin typeface="Neue Haas Grotesk Text Pro" panose="020B0504020202020204" pitchFamily="34" charset="77"/>
                <a:ea typeface="Helvetica Neue Light" panose="02000403000000020004" pitchFamily="2" charset="0"/>
                <a:cs typeface="Times New Roman" panose="02020603050405020304" pitchFamily="18" charset="0"/>
              </a:rPr>
              <a:t>…</a:t>
            </a:r>
            <a:r>
              <a:rPr lang="en-GB" sz="2400" dirty="0">
                <a:effectLst/>
                <a:latin typeface="Neue Haas Grotesk Text Pro" panose="020B0504020202020204" pitchFamily="34" charset="77"/>
                <a:ea typeface="Aptos" panose="020B0004020202020204" pitchFamily="34" charset="0"/>
                <a:cs typeface="Times New Roman" panose="02020603050405020304" pitchFamily="18" charset="0"/>
              </a:rPr>
              <a:t> </a:t>
            </a:r>
            <a:r>
              <a:rPr lang="en-GB" sz="2400" dirty="0" err="1">
                <a:effectLst/>
                <a:highlight>
                  <a:srgbClr val="000000"/>
                </a:highlight>
                <a:latin typeface="Neue Haas Grotesk Text Pro" panose="020B0504020202020204" pitchFamily="34" charset="77"/>
                <a:ea typeface="Aptos" panose="020B0004020202020204" pitchFamily="34" charset="0"/>
                <a:cs typeface="Times New Roman" panose="02020603050405020304" pitchFamily="18" charset="0"/>
              </a:rPr>
              <a:t>Betti</a:t>
            </a:r>
            <a:r>
              <a:rPr lang="en-GB" sz="2400" dirty="0">
                <a:effectLst/>
                <a:latin typeface="Neue Haas Grotesk Text Pro" panose="020B0504020202020204" pitchFamily="34" charset="77"/>
                <a:ea typeface="Aptos" panose="020B0004020202020204" pitchFamily="34" charset="0"/>
                <a:cs typeface="Times New Roman" panose="02020603050405020304" pitchFamily="18" charset="0"/>
              </a:rPr>
              <a:t> began offering informal mentoring, which will now evolve into a more formalised arrangement as a result of this process.</a:t>
            </a:r>
            <a:r>
              <a:rPr lang="en-GB" sz="2400" dirty="0">
                <a:effectLst/>
                <a:latin typeface="Neue Haas Grotesk Text Pro" panose="020B0504020202020204" pitchFamily="34" charset="77"/>
              </a:rPr>
              <a:t> […] </a:t>
            </a:r>
            <a:r>
              <a:rPr lang="en-GB" sz="2400" dirty="0">
                <a:effectLst/>
                <a:latin typeface="Neue Haas Grotesk Text Pro" panose="020B0504020202020204" pitchFamily="34" charset="77"/>
                <a:ea typeface="Times New Roman" panose="02020603050405020304" pitchFamily="18" charset="0"/>
              </a:rPr>
              <a:t>This collegial feedback exercise opened up a valuable conversation about establishing clearer boundaries and expectations, helping ensure that </a:t>
            </a:r>
            <a:r>
              <a:rPr lang="en-GB" sz="2400" dirty="0" err="1">
                <a:effectLst/>
                <a:highlight>
                  <a:srgbClr val="000000"/>
                </a:highlight>
                <a:latin typeface="Neue Haas Grotesk Text Pro" panose="020B0504020202020204" pitchFamily="34" charset="77"/>
                <a:ea typeface="Times New Roman" panose="02020603050405020304" pitchFamily="18" charset="0"/>
              </a:rPr>
              <a:t>Betti</a:t>
            </a:r>
            <a:r>
              <a:rPr lang="en-GB" sz="2400" dirty="0">
                <a:effectLst/>
                <a:latin typeface="Neue Haas Grotesk Text Pro" panose="020B0504020202020204" pitchFamily="34" charset="77"/>
                <a:ea typeface="Times New Roman" panose="02020603050405020304" pitchFamily="18" charset="0"/>
              </a:rPr>
              <a:t> is recognised for the additional work she takes on in offering her knowledge and support. This process accelerated that acknowledgement and allowed it to be a shared, openly discussed point for improvement.” </a:t>
            </a:r>
            <a:br>
              <a:rPr lang="en-GB" sz="1800" dirty="0">
                <a:effectLst/>
                <a:latin typeface="Times New Roman" panose="02020603050405020304" pitchFamily="18" charset="0"/>
                <a:ea typeface="Times New Roman" panose="02020603050405020304" pitchFamily="18" charset="0"/>
              </a:rPr>
            </a:br>
            <a:endParaRPr lang="en-GB" sz="4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567CA80A-620D-979E-F8FF-799C8552AA5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Conclusion</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183203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B3876-2883-895E-CBB2-22518D273C04}"/>
              </a:ext>
            </a:extLst>
          </p:cNvPr>
          <p:cNvSpPr/>
          <p:nvPr/>
        </p:nvSpPr>
        <p:spPr>
          <a:xfrm>
            <a:off x="0" y="0"/>
            <a:ext cx="12197605" cy="6858000"/>
          </a:xfrm>
          <a:prstGeom prst="rect">
            <a:avLst/>
          </a:prstGeom>
          <a:gradFill flip="none" rotWithShape="1">
            <a:gsLst>
              <a:gs pos="100000">
                <a:srgbClr val="D7FF60"/>
              </a:gs>
              <a:gs pos="45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440158" y="3166281"/>
            <a:ext cx="11252170" cy="782119"/>
          </a:xfrm>
        </p:spPr>
        <p:txBody>
          <a:bodyPr anchor="t">
            <a:noAutofit/>
          </a:bodyPr>
          <a:lstStyle/>
          <a:p>
            <a:pPr>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THANK YOU</a:t>
            </a:r>
            <a:endParaRPr lang="en-GB" sz="4800"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Tree>
    <p:extLst>
      <p:ext uri="{BB962C8B-B14F-4D97-AF65-F5344CB8AC3E}">
        <p14:creationId xmlns:p14="http://schemas.microsoft.com/office/powerpoint/2010/main" val="25837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3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4" name="Picture 3">
            <a:extLst>
              <a:ext uri="{FF2B5EF4-FFF2-40B4-BE49-F238E27FC236}">
                <a16:creationId xmlns:a16="http://schemas.microsoft.com/office/drawing/2014/main" id="{5DF0D1A8-7623-501B-E474-AB5F746FD74C}"/>
              </a:ext>
            </a:extLst>
          </p:cNvPr>
          <p:cNvPicPr>
            <a:picLocks noChangeAspect="1"/>
          </p:cNvPicPr>
          <p:nvPr/>
        </p:nvPicPr>
        <p:blipFill rotWithShape="1">
          <a:blip r:embed="rId3"/>
          <a:srcRect t="5896" b="27437"/>
          <a:stretch/>
        </p:blipFill>
        <p:spPr>
          <a:xfrm>
            <a:off x="3703308" y="1246831"/>
            <a:ext cx="4785384" cy="4785384"/>
          </a:xfrm>
          <a:prstGeom prst="ellipse">
            <a:avLst/>
          </a:prstGeom>
          <a:effectLst>
            <a:outerShdw blurRad="205011" sx="104000" sy="104000" algn="ctr" rotWithShape="0">
              <a:srgbClr val="D7FF60">
                <a:alpha val="94000"/>
              </a:srgbClr>
            </a:outerShdw>
          </a:effectLst>
        </p:spPr>
      </p:pic>
      <p:sp>
        <p:nvSpPr>
          <p:cNvPr id="8" name="Title 1">
            <a:extLst>
              <a:ext uri="{FF2B5EF4-FFF2-40B4-BE49-F238E27FC236}">
                <a16:creationId xmlns:a16="http://schemas.microsoft.com/office/drawing/2014/main" id="{26473C71-3519-EA4E-E556-E8D5237371A9}"/>
              </a:ext>
            </a:extLst>
          </p:cNvPr>
          <p:cNvSpPr txBox="1">
            <a:spLocks/>
          </p:cNvSpPr>
          <p:nvPr/>
        </p:nvSpPr>
        <p:spPr>
          <a:xfrm>
            <a:off x="9051432" y="1573907"/>
            <a:ext cx="2674336" cy="34372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25000"/>
              </a:lnSpc>
            </a:pPr>
            <a:r>
              <a:rPr lang="en-GB" sz="1800" dirty="0">
                <a:solidFill>
                  <a:srgbClr val="242424"/>
                </a:solidFill>
                <a:effectLst/>
                <a:latin typeface="+mn-lt"/>
                <a:ea typeface="Segoe UI" panose="020B0502040204020203" pitchFamily="34" charset="0"/>
                <a:cs typeface="Courier New" panose="02070309020205020404" pitchFamily="49" charset="0"/>
              </a:rPr>
              <a:t>“We work like we’re an </a:t>
            </a:r>
            <a:r>
              <a:rPr lang="en-GB" sz="1800" b="1" dirty="0">
                <a:solidFill>
                  <a:srgbClr val="242424"/>
                </a:solidFill>
                <a:effectLst/>
                <a:latin typeface="+mn-lt"/>
                <a:ea typeface="Segoe UI" panose="020B0502040204020203" pitchFamily="34" charset="0"/>
                <a:cs typeface="Courier New" panose="02070309020205020404" pitchFamily="49" charset="0"/>
              </a:rPr>
              <a:t>aeroplane</a:t>
            </a:r>
            <a:r>
              <a:rPr lang="en-GB" sz="1800" dirty="0">
                <a:solidFill>
                  <a:srgbClr val="242424"/>
                </a:solidFill>
                <a:effectLst/>
                <a:latin typeface="+mn-lt"/>
                <a:ea typeface="Segoe UI" panose="020B0502040204020203" pitchFamily="34" charset="0"/>
                <a:cs typeface="Courier New" panose="02070309020205020404" pitchFamily="49" charset="0"/>
              </a:rPr>
              <a:t>. We’re like multiple jet engines on a wing and we're all facing in roughly the same direction […] It's not like we're working against one another per se, but we're </a:t>
            </a:r>
            <a:r>
              <a:rPr lang="en-GB" sz="1800" b="1" dirty="0">
                <a:solidFill>
                  <a:srgbClr val="242424"/>
                </a:solidFill>
                <a:effectLst/>
                <a:latin typeface="+mn-lt"/>
                <a:ea typeface="Segoe UI" panose="020B0502040204020203" pitchFamily="34" charset="0"/>
                <a:cs typeface="Courier New" panose="02070309020205020404" pitchFamily="49" charset="0"/>
              </a:rPr>
              <a:t>working in parallel lines </a:t>
            </a:r>
            <a:r>
              <a:rPr lang="en-GB" sz="1800" dirty="0">
                <a:solidFill>
                  <a:srgbClr val="242424"/>
                </a:solidFill>
                <a:effectLst/>
                <a:latin typeface="+mn-lt"/>
                <a:ea typeface="Segoe UI" panose="020B0502040204020203" pitchFamily="34" charset="0"/>
                <a:cs typeface="Courier New" panose="02070309020205020404" pitchFamily="49" charset="0"/>
              </a:rPr>
              <a:t>alongside one another… siloed.” </a:t>
            </a:r>
          </a:p>
          <a:p>
            <a:pPr algn="r">
              <a:lnSpc>
                <a:spcPct val="125000"/>
              </a:lnSpc>
            </a:pPr>
            <a:r>
              <a:rPr lang="en-GB" sz="1800" dirty="0">
                <a:solidFill>
                  <a:srgbClr val="242424"/>
                </a:solidFill>
                <a:latin typeface="+mn-lt"/>
                <a:ea typeface="Segoe UI" panose="020B0502040204020203" pitchFamily="34" charset="0"/>
                <a:cs typeface="Courier New" panose="02070309020205020404" pitchFamily="49" charset="0"/>
              </a:rPr>
              <a:t>- ARP Participant Quote</a:t>
            </a:r>
            <a:endParaRPr lang="en-GB" sz="1800" dirty="0">
              <a:solidFill>
                <a:srgbClr val="242424"/>
              </a:solidFill>
              <a:effectLst/>
              <a:latin typeface="+mn-lt"/>
              <a:ea typeface="Segoe UI" panose="020B0502040204020203" pitchFamily="34" charset="0"/>
              <a:cs typeface="Courier New" panose="02070309020205020404" pitchFamily="49" charset="0"/>
            </a:endParaRPr>
          </a:p>
          <a:p>
            <a:pPr algn="l">
              <a:lnSpc>
                <a:spcPct val="125000"/>
              </a:lnSpc>
            </a:pPr>
            <a:endParaRPr lang="en-GB" sz="1400" dirty="0">
              <a:solidFill>
                <a:srgbClr val="242424"/>
              </a:solidFill>
              <a:effectLst/>
              <a:latin typeface="Neue Haas Grotesk Text Pro" panose="020B0504020202020204" pitchFamily="34" charset="77"/>
              <a:ea typeface="Segoe UI" panose="020B0502040204020203" pitchFamily="34"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355467" y="213598"/>
            <a:ext cx="5247749" cy="591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Background &amp; Context</a:t>
            </a: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8" name="Title 1">
            <a:extLst>
              <a:ext uri="{FF2B5EF4-FFF2-40B4-BE49-F238E27FC236}">
                <a16:creationId xmlns:a16="http://schemas.microsoft.com/office/drawing/2014/main" id="{86D808FA-D6DF-E2A7-D003-4446679E11C7}"/>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selecting the topic</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51257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355467" y="2438686"/>
            <a:ext cx="3078503" cy="1980626"/>
          </a:xfrm>
        </p:spPr>
        <p:txBody>
          <a:bodyPr anchor="t">
            <a:noAutofit/>
          </a:bodyPr>
          <a:lstStyle/>
          <a:p>
            <a:pPr algn="l">
              <a:lnSpc>
                <a:spcPct val="115000"/>
              </a:lnSpc>
              <a:spcBef>
                <a:spcPts val="800"/>
              </a:spcBef>
              <a:spcAft>
                <a:spcPts val="400"/>
              </a:spcAft>
            </a:pPr>
            <a:r>
              <a:rPr lang="en-GB" sz="1800" dirty="0">
                <a:latin typeface="+mn-lt"/>
              </a:rPr>
              <a:t>“In the process of clarifying the meanings of your embodied values, as they emerge in practice, you transform your values into your criteria” (McNiff, 2002).</a:t>
            </a:r>
            <a:br>
              <a:rPr lang="en-GB" sz="1800" dirty="0">
                <a:latin typeface="+mn-lt"/>
              </a:rPr>
            </a:br>
            <a:endParaRPr lang="en-GB" kern="100" dirty="0">
              <a:effectLst/>
              <a:latin typeface="+mn-lt"/>
              <a:ea typeface="Helvetica Neue Light" panose="02000403000000020004" pitchFamily="2" charset="0"/>
              <a:cs typeface="Times New Roman" panose="02020603050405020304" pitchFamily="18"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4738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400" kern="100" dirty="0">
                <a:latin typeface="Neue Haas Grotesk Text Pro" panose="020B0504020202020204" pitchFamily="34" charset="77"/>
                <a:ea typeface="Helvetica Neue Light" panose="02000403000000020004" pitchFamily="2" charset="0"/>
                <a:cs typeface="Courier New" panose="02070309020205020404" pitchFamily="49" charset="0"/>
              </a:rPr>
              <a:t>4 / 26</a:t>
            </a:r>
            <a:endPar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3" name="Title 1">
            <a:extLst>
              <a:ext uri="{FF2B5EF4-FFF2-40B4-BE49-F238E27FC236}">
                <a16:creationId xmlns:a16="http://schemas.microsoft.com/office/drawing/2014/main" id="{9159FB24-3E80-622D-A0FC-52E59727C02B}"/>
              </a:ext>
            </a:extLst>
          </p:cNvPr>
          <p:cNvSpPr txBox="1">
            <a:spLocks/>
          </p:cNvSpPr>
          <p:nvPr/>
        </p:nvSpPr>
        <p:spPr>
          <a:xfrm>
            <a:off x="355467" y="213598"/>
            <a:ext cx="3521273" cy="591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800" b="1" kern="100" dirty="0">
                <a:latin typeface="Neue Haas Grotesk Text Pro" panose="020B0504020202020204" pitchFamily="34" charset="77"/>
                <a:ea typeface="Helvetica Neue Light" panose="02000403000000020004" pitchFamily="2" charset="0"/>
                <a:cs typeface="Courier New" panose="02070309020205020404" pitchFamily="49" charset="0"/>
              </a:rPr>
              <a:t>STARTING WITH VALUES</a:t>
            </a: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8" name="Title 1">
            <a:extLst>
              <a:ext uri="{FF2B5EF4-FFF2-40B4-BE49-F238E27FC236}">
                <a16:creationId xmlns:a16="http://schemas.microsoft.com/office/drawing/2014/main" id="{A1C2F8F9-B5CC-C276-CE9F-BC67F82E6D35}"/>
              </a:ext>
            </a:extLst>
          </p:cNvPr>
          <p:cNvSpPr txBox="1">
            <a:spLocks/>
          </p:cNvSpPr>
          <p:nvPr/>
        </p:nvSpPr>
        <p:spPr>
          <a:xfrm>
            <a:off x="5073658" y="632808"/>
            <a:ext cx="3085838" cy="2315679"/>
          </a:xfrm>
          <a:prstGeom prst="rect">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Sense of growth and professional development</a:t>
            </a:r>
          </a:p>
        </p:txBody>
      </p:sp>
      <p:sp>
        <p:nvSpPr>
          <p:cNvPr id="9" name="Title 1">
            <a:extLst>
              <a:ext uri="{FF2B5EF4-FFF2-40B4-BE49-F238E27FC236}">
                <a16:creationId xmlns:a16="http://schemas.microsoft.com/office/drawing/2014/main" id="{9779E2FF-64B7-C7AF-B9F7-C6FBB47F695C}"/>
              </a:ext>
            </a:extLst>
          </p:cNvPr>
          <p:cNvSpPr txBox="1">
            <a:spLocks/>
          </p:cNvSpPr>
          <p:nvPr/>
        </p:nvSpPr>
        <p:spPr>
          <a:xfrm>
            <a:off x="8887172" y="2354487"/>
            <a:ext cx="2044684" cy="1497950"/>
          </a:xfrm>
          <a:prstGeom prst="rect">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Reciprocal learning</a:t>
            </a:r>
          </a:p>
        </p:txBody>
      </p:sp>
      <p:sp>
        <p:nvSpPr>
          <p:cNvPr id="10" name="Title 1">
            <a:extLst>
              <a:ext uri="{FF2B5EF4-FFF2-40B4-BE49-F238E27FC236}">
                <a16:creationId xmlns:a16="http://schemas.microsoft.com/office/drawing/2014/main" id="{769E3856-FE4A-6187-E5F5-64D584C5D9F9}"/>
              </a:ext>
            </a:extLst>
          </p:cNvPr>
          <p:cNvSpPr txBox="1">
            <a:spLocks/>
          </p:cNvSpPr>
          <p:nvPr/>
        </p:nvSpPr>
        <p:spPr>
          <a:xfrm>
            <a:off x="5594235" y="3667302"/>
            <a:ext cx="2044684" cy="1497950"/>
          </a:xfrm>
          <a:prstGeom prst="rect">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Shared leadership</a:t>
            </a:r>
          </a:p>
        </p:txBody>
      </p:sp>
      <p:sp>
        <p:nvSpPr>
          <p:cNvPr id="11" name="Title 1">
            <a:extLst>
              <a:ext uri="{FF2B5EF4-FFF2-40B4-BE49-F238E27FC236}">
                <a16:creationId xmlns:a16="http://schemas.microsoft.com/office/drawing/2014/main" id="{4EE7DEB4-D095-23FA-7B15-CB098FE2A583}"/>
              </a:ext>
            </a:extLst>
          </p:cNvPr>
          <p:cNvSpPr txBox="1">
            <a:spLocks/>
          </p:cNvSpPr>
          <p:nvPr/>
        </p:nvSpPr>
        <p:spPr>
          <a:xfrm>
            <a:off x="8343915" y="4416277"/>
            <a:ext cx="2587941" cy="1854336"/>
          </a:xfrm>
          <a:prstGeom prst="rect">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Recognition</a:t>
            </a:r>
          </a:p>
        </p:txBody>
      </p:sp>
      <p:sp>
        <p:nvSpPr>
          <p:cNvPr id="12" name="Title 1">
            <a:extLst>
              <a:ext uri="{FF2B5EF4-FFF2-40B4-BE49-F238E27FC236}">
                <a16:creationId xmlns:a16="http://schemas.microsoft.com/office/drawing/2014/main" id="{4DBE8DEE-ABA4-22B5-4F23-26B944B6180D}"/>
              </a:ext>
            </a:extLst>
          </p:cNvPr>
          <p:cNvSpPr txBox="1">
            <a:spLocks/>
          </p:cNvSpPr>
          <p:nvPr/>
        </p:nvSpPr>
        <p:spPr>
          <a:xfrm>
            <a:off x="8845681" y="901053"/>
            <a:ext cx="2713973" cy="889595"/>
          </a:xfrm>
          <a:prstGeom prst="rect">
            <a:avLst/>
          </a:prstGeom>
          <a:solidFill>
            <a:schemeClr val="bg1">
              <a:lumMod val="95000"/>
            </a:schemeClr>
          </a:solidFill>
          <a:effectLst>
            <a:outerShdw blurRad="425799" sx="111243" sy="111243" algn="ctr" rotWithShape="0">
              <a:srgbClr val="D7FF60"/>
            </a:outerShdw>
          </a:effectLst>
        </p:spPr>
        <p:txBody>
          <a:bodyPr vert="horz" lIns="144000" tIns="180000" rIns="144000" bIns="18000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24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Collaboration</a:t>
            </a:r>
          </a:p>
        </p:txBody>
      </p:sp>
      <p:sp>
        <p:nvSpPr>
          <p:cNvPr id="13" name="Title 1">
            <a:extLst>
              <a:ext uri="{FF2B5EF4-FFF2-40B4-BE49-F238E27FC236}">
                <a16:creationId xmlns:a16="http://schemas.microsoft.com/office/drawing/2014/main" id="{451F183F-81B6-6F0A-4795-A6A7434B5168}"/>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selecting the topic</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92497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5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3" name="Picture 2">
            <a:extLst>
              <a:ext uri="{FF2B5EF4-FFF2-40B4-BE49-F238E27FC236}">
                <a16:creationId xmlns:a16="http://schemas.microsoft.com/office/drawing/2014/main" id="{0C54BD57-F83B-AF88-C569-78B942CAF8FC}"/>
              </a:ext>
            </a:extLst>
          </p:cNvPr>
          <p:cNvPicPr>
            <a:picLocks noChangeAspect="1"/>
          </p:cNvPicPr>
          <p:nvPr/>
        </p:nvPicPr>
        <p:blipFill rotWithShape="1">
          <a:blip r:embed="rId3"/>
          <a:srcRect r="50047"/>
          <a:stretch/>
        </p:blipFill>
        <p:spPr>
          <a:xfrm>
            <a:off x="3097396" y="300250"/>
            <a:ext cx="8834123" cy="6039798"/>
          </a:xfrm>
          <a:prstGeom prst="rect">
            <a:avLst/>
          </a:prstGeom>
        </p:spPr>
      </p:pic>
      <p:sp>
        <p:nvSpPr>
          <p:cNvPr id="11" name="Title 1">
            <a:extLst>
              <a:ext uri="{FF2B5EF4-FFF2-40B4-BE49-F238E27FC236}">
                <a16:creationId xmlns:a16="http://schemas.microsoft.com/office/drawing/2014/main" id="{BA1C510C-D2CB-D9E8-AA5A-F72E67720562}"/>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selecting the topic</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2" name="TextBox 11">
            <a:extLst>
              <a:ext uri="{FF2B5EF4-FFF2-40B4-BE49-F238E27FC236}">
                <a16:creationId xmlns:a16="http://schemas.microsoft.com/office/drawing/2014/main" id="{2AF37C4F-0A3F-4E19-C890-3AC0354BC801}"/>
              </a:ext>
            </a:extLst>
          </p:cNvPr>
          <p:cNvSpPr txBox="1"/>
          <p:nvPr/>
        </p:nvSpPr>
        <p:spPr>
          <a:xfrm>
            <a:off x="260481" y="2193833"/>
            <a:ext cx="2835563" cy="2727606"/>
          </a:xfrm>
          <a:prstGeom prst="rect">
            <a:avLst/>
          </a:prstGeom>
          <a:noFill/>
        </p:spPr>
        <p:txBody>
          <a:bodyPr wrap="square">
            <a:spAutoFit/>
          </a:bodyPr>
          <a:lstStyle/>
          <a:p>
            <a:pPr>
              <a:lnSpc>
                <a:spcPct val="115000"/>
              </a:lnSpc>
              <a:spcAft>
                <a:spcPts val="800"/>
              </a:spcAft>
            </a:pPr>
            <a:r>
              <a:rPr lang="en-GB" sz="1800" kern="0" dirty="0">
                <a:effectLst/>
                <a:latin typeface="Aptos" panose="020B0004020202020204" pitchFamily="34" charset="0"/>
                <a:ea typeface="Aptos" panose="020B0004020202020204" pitchFamily="34" charset="0"/>
                <a:cs typeface="AppleSystemUIFont"/>
              </a:rPr>
              <a:t>“I think it's kind of non-existent. […] maybe the level that [feedback] goes to (in PRCs) isn't that useful in terms of our collegial working and our collaboration</a:t>
            </a:r>
            <a:endParaRPr lang="en-GB" kern="0" dirty="0">
              <a:latin typeface="Aptos" panose="020B0004020202020204" pitchFamily="34" charset="0"/>
              <a:ea typeface="Aptos" panose="020B0004020202020204" pitchFamily="34" charset="0"/>
              <a:cs typeface="AppleSystemUIFont"/>
            </a:endParaRPr>
          </a:p>
          <a:p>
            <a:pPr>
              <a:lnSpc>
                <a:spcPct val="115000"/>
              </a:lnSpc>
              <a:spcAft>
                <a:spcPts val="800"/>
              </a:spcAft>
            </a:pPr>
            <a:r>
              <a:rPr lang="en-GB" kern="0" dirty="0">
                <a:latin typeface="Aptos" panose="020B0004020202020204" pitchFamily="34" charset="0"/>
                <a:ea typeface="Aptos" panose="020B0004020202020204" pitchFamily="34" charset="0"/>
                <a:cs typeface="Times New Roman" panose="02020603050405020304" pitchFamily="18" charset="0"/>
              </a:rPr>
              <a:t>- ARP Participant Quote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904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B3876-2883-895E-CBB2-22518D273C04}"/>
              </a:ext>
            </a:extLst>
          </p:cNvPr>
          <p:cNvSpPr>
            <a:spLocks noGrp="1" noRot="1" noMove="1" noResize="1" noEditPoints="1" noAdjustHandles="1" noChangeArrowheads="1" noChangeShapeType="1"/>
          </p:cNvSpPr>
          <p:nvPr/>
        </p:nvSpPr>
        <p:spPr>
          <a:xfrm>
            <a:off x="0" y="0"/>
            <a:ext cx="12197605" cy="6858000"/>
          </a:xfrm>
          <a:prstGeom prst="rect">
            <a:avLst/>
          </a:prstGeom>
          <a:gradFill flip="none" rotWithShape="1">
            <a:gsLst>
              <a:gs pos="100000">
                <a:srgbClr val="FF644E">
                  <a:alpha val="62853"/>
                </a:srgbClr>
              </a:gs>
              <a:gs pos="45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sp>
        <p:nvSpPr>
          <p:cNvPr id="2" name="Title 1">
            <a:extLst>
              <a:ext uri="{FF2B5EF4-FFF2-40B4-BE49-F238E27FC236}">
                <a16:creationId xmlns:a16="http://schemas.microsoft.com/office/drawing/2014/main" id="{60B69586-C317-FC1B-E671-C3733E7264C0}"/>
              </a:ext>
            </a:extLst>
          </p:cNvPr>
          <p:cNvSpPr>
            <a:spLocks noGrp="1"/>
          </p:cNvSpPr>
          <p:nvPr>
            <p:ph type="ctrTitle"/>
          </p:nvPr>
        </p:nvSpPr>
        <p:spPr>
          <a:xfrm>
            <a:off x="1744266" y="2790656"/>
            <a:ext cx="8955579" cy="894549"/>
          </a:xfrm>
        </p:spPr>
        <p:txBody>
          <a:bodyPr anchor="t">
            <a:noAutofit/>
          </a:bodyPr>
          <a:lstStyle/>
          <a:p>
            <a:pPr>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Times New Roman" panose="02020603050405020304" pitchFamily="18" charset="0"/>
              </a:rPr>
              <a:t>How can we as colleagues support each other’s goals, learn reciprocally and share leadership?</a:t>
            </a:r>
            <a:endParaRPr lang="en-GB" sz="4800" b="1" kern="100" dirty="0">
              <a:effectLst/>
              <a:latin typeface="Neue Haas Grotesk Text Pro" panose="020B0504020202020204" pitchFamily="34" charset="77"/>
              <a:ea typeface="Helvetica Neue Light" panose="02000403000000020004" pitchFamily="2" charset="0"/>
              <a:cs typeface="Times New Roman" panose="02020603050405020304" pitchFamily="18" charset="0"/>
            </a:endParaRPr>
          </a:p>
        </p:txBody>
      </p:sp>
      <p:sp>
        <p:nvSpPr>
          <p:cNvPr id="3" name="Title 1">
            <a:extLst>
              <a:ext uri="{FF2B5EF4-FFF2-40B4-BE49-F238E27FC236}">
                <a16:creationId xmlns:a16="http://schemas.microsoft.com/office/drawing/2014/main" id="{EC2C40DF-623A-578A-871A-DBD3C9363AB2}"/>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 6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5" name="Title 1">
            <a:extLst>
              <a:ext uri="{FF2B5EF4-FFF2-40B4-BE49-F238E27FC236}">
                <a16:creationId xmlns:a16="http://schemas.microsoft.com/office/drawing/2014/main" id="{9BF8C212-F430-1104-2EC4-48F778FCAB67}"/>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selecting the topic</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162746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643E4B-84D5-8C61-847B-CB8CDEAAD4D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Research Methods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7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3" name="Picture 2">
            <a:extLst>
              <a:ext uri="{FF2B5EF4-FFF2-40B4-BE49-F238E27FC236}">
                <a16:creationId xmlns:a16="http://schemas.microsoft.com/office/drawing/2014/main" id="{0C54BD57-F83B-AF88-C569-78B942CAF8FC}"/>
              </a:ext>
            </a:extLst>
          </p:cNvPr>
          <p:cNvPicPr>
            <a:picLocks noChangeAspect="1"/>
          </p:cNvPicPr>
          <p:nvPr/>
        </p:nvPicPr>
        <p:blipFill>
          <a:blip r:embed="rId3"/>
          <a:stretch>
            <a:fillRect/>
          </a:stretch>
        </p:blipFill>
        <p:spPr>
          <a:xfrm>
            <a:off x="11559" y="1164191"/>
            <a:ext cx="12180441" cy="4159869"/>
          </a:xfrm>
          <a:prstGeom prst="rect">
            <a:avLst/>
          </a:prstGeom>
        </p:spPr>
      </p:pic>
    </p:spTree>
    <p:extLst>
      <p:ext uri="{BB962C8B-B14F-4D97-AF65-F5344CB8AC3E}">
        <p14:creationId xmlns:p14="http://schemas.microsoft.com/office/powerpoint/2010/main" val="369115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8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4" name="Title 1">
            <a:extLst>
              <a:ext uri="{FF2B5EF4-FFF2-40B4-BE49-F238E27FC236}">
                <a16:creationId xmlns:a16="http://schemas.microsoft.com/office/drawing/2014/main" id="{05FF8116-B793-8800-1E84-466D5B5C85E0}"/>
              </a:ext>
            </a:extLst>
          </p:cNvPr>
          <p:cNvSpPr txBox="1">
            <a:spLocks/>
          </p:cNvSpPr>
          <p:nvPr/>
        </p:nvSpPr>
        <p:spPr>
          <a:xfrm>
            <a:off x="236196" y="228413"/>
            <a:ext cx="3380462" cy="617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Courier New" panose="02070309020205020404" pitchFamily="49" charset="0"/>
              </a:rPr>
              <a:t>Interlude: A key theoretical framework</a:t>
            </a:r>
          </a:p>
          <a:p>
            <a:pPr algn="l">
              <a:lnSpc>
                <a:spcPct val="115000"/>
              </a:lnSpc>
              <a:spcBef>
                <a:spcPts val="800"/>
              </a:spcBef>
              <a:spcAft>
                <a:spcPts val="400"/>
              </a:spcAft>
            </a:pPr>
            <a:endParaRPr lang="en-GB" sz="3200" b="1" kern="100" dirty="0">
              <a:solidFill>
                <a:srgbClr val="242424"/>
              </a:solidFill>
              <a:effectLst/>
              <a:latin typeface="Neue Haas Grotesk Text Pro" panose="020B0504020202020204" pitchFamily="34" charset="77"/>
              <a:ea typeface="Helvetica Neue Light" panose="02000403000000020004" pitchFamily="2" charset="0"/>
              <a:cs typeface="Courier New" panose="02070309020205020404" pitchFamily="49" charset="0"/>
            </a:endParaRPr>
          </a:p>
          <a:p>
            <a:pPr algn="l">
              <a:lnSpc>
                <a:spcPct val="115000"/>
              </a:lnSpc>
              <a:spcBef>
                <a:spcPts val="800"/>
              </a:spcBef>
              <a:spcAft>
                <a:spcPts val="400"/>
              </a:spcAft>
            </a:pPr>
            <a:r>
              <a:rPr lang="en-GB" sz="1600" dirty="0">
                <a:latin typeface="+mn-lt"/>
              </a:rPr>
              <a:t>“A rhizome ceaselessly establishes connections between semiotic chains, organizations of power, and circumstances relative to the arts, sciences and social struggles” (Deleuze, 1987) </a:t>
            </a:r>
            <a:endParaRPr lang="en-GB" sz="1600" b="1" dirty="0">
              <a:solidFill>
                <a:srgbClr val="242424"/>
              </a:solidFill>
              <a:effectLst/>
              <a:latin typeface="+mn-lt"/>
              <a:ea typeface="Segoe UI" panose="020B0502040204020203" pitchFamily="34" charset="0"/>
            </a:endParaRPr>
          </a:p>
          <a:p>
            <a:pPr algn="l">
              <a:lnSpc>
                <a:spcPct val="115000"/>
              </a:lnSpc>
              <a:spcBef>
                <a:spcPts val="800"/>
              </a:spcBef>
              <a:spcAft>
                <a:spcPts val="400"/>
              </a:spcAft>
            </a:pP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pic>
        <p:nvPicPr>
          <p:cNvPr id="9" name="Picture 8">
            <a:extLst>
              <a:ext uri="{FF2B5EF4-FFF2-40B4-BE49-F238E27FC236}">
                <a16:creationId xmlns:a16="http://schemas.microsoft.com/office/drawing/2014/main" id="{8957DFEC-198E-8B06-103E-0165E4004846}"/>
              </a:ext>
            </a:extLst>
          </p:cNvPr>
          <p:cNvPicPr>
            <a:picLocks noChangeAspect="1"/>
          </p:cNvPicPr>
          <p:nvPr/>
        </p:nvPicPr>
        <p:blipFill rotWithShape="1">
          <a:blip r:embed="rId3"/>
          <a:srcRect l="58311" t="6070" b="4561"/>
          <a:stretch/>
        </p:blipFill>
        <p:spPr>
          <a:xfrm>
            <a:off x="3840650" y="228413"/>
            <a:ext cx="8351350" cy="6114197"/>
          </a:xfrm>
          <a:prstGeom prst="rect">
            <a:avLst/>
          </a:prstGeom>
        </p:spPr>
      </p:pic>
      <p:sp>
        <p:nvSpPr>
          <p:cNvPr id="10" name="Title 1">
            <a:extLst>
              <a:ext uri="{FF2B5EF4-FFF2-40B4-BE49-F238E27FC236}">
                <a16:creationId xmlns:a16="http://schemas.microsoft.com/office/drawing/2014/main" id="{B0E651E7-1475-D5CF-A2CE-2C0B123F36EF}"/>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Research Methods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80426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screenshot of a chat&#10;&#10;Description automatically generated">
            <a:extLst>
              <a:ext uri="{FF2B5EF4-FFF2-40B4-BE49-F238E27FC236}">
                <a16:creationId xmlns:a16="http://schemas.microsoft.com/office/drawing/2014/main" id="{485589E1-4D6A-EFCD-9D92-5FA3A9E054DF}"/>
              </a:ext>
            </a:extLst>
          </p:cNvPr>
          <p:cNvPicPr>
            <a:picLocks noChangeAspect="1"/>
          </p:cNvPicPr>
          <p:nvPr/>
        </p:nvPicPr>
        <p:blipFill rotWithShape="1">
          <a:blip r:embed="rId3"/>
          <a:srcRect l="27754" r="27768"/>
          <a:stretch/>
        </p:blipFill>
        <p:spPr>
          <a:xfrm>
            <a:off x="4262113" y="433702"/>
            <a:ext cx="3667771" cy="5990595"/>
          </a:xfrm>
          <a:prstGeom prst="rect">
            <a:avLst/>
          </a:prstGeom>
        </p:spPr>
      </p:pic>
      <p:sp>
        <p:nvSpPr>
          <p:cNvPr id="6" name="Title 1">
            <a:extLst>
              <a:ext uri="{FF2B5EF4-FFF2-40B4-BE49-F238E27FC236}">
                <a16:creationId xmlns:a16="http://schemas.microsoft.com/office/drawing/2014/main" id="{C6084242-8FC8-AA8E-F016-12B7B7B045F3}"/>
              </a:ext>
            </a:extLst>
          </p:cNvPr>
          <p:cNvSpPr txBox="1">
            <a:spLocks/>
          </p:cNvSpPr>
          <p:nvPr/>
        </p:nvSpPr>
        <p:spPr>
          <a:xfrm>
            <a:off x="8845681" y="6521329"/>
            <a:ext cx="3085838"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9 / 26</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8" name="Title 1">
            <a:extLst>
              <a:ext uri="{FF2B5EF4-FFF2-40B4-BE49-F238E27FC236}">
                <a16:creationId xmlns:a16="http://schemas.microsoft.com/office/drawing/2014/main" id="{26473C71-3519-EA4E-E556-E8D5237371A9}"/>
              </a:ext>
            </a:extLst>
          </p:cNvPr>
          <p:cNvSpPr txBox="1">
            <a:spLocks/>
          </p:cNvSpPr>
          <p:nvPr/>
        </p:nvSpPr>
        <p:spPr>
          <a:xfrm>
            <a:off x="355466" y="1295084"/>
            <a:ext cx="3171505" cy="34372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25000"/>
              </a:lnSpc>
            </a:pPr>
            <a:endParaRPr lang="en-GB" sz="2800" dirty="0">
              <a:effectLst/>
              <a:latin typeface="Neue Haas Grotesk Text Pro" panose="020B0504020202020204" pitchFamily="34" charset="77"/>
              <a:ea typeface="Times New Roman" panose="02020603050405020304" pitchFamily="18" charset="0"/>
            </a:endParaRPr>
          </a:p>
        </p:txBody>
      </p:sp>
      <p:sp>
        <p:nvSpPr>
          <p:cNvPr id="9" name="Title 1">
            <a:extLst>
              <a:ext uri="{FF2B5EF4-FFF2-40B4-BE49-F238E27FC236}">
                <a16:creationId xmlns:a16="http://schemas.microsoft.com/office/drawing/2014/main" id="{EE83275C-1BEA-6C32-ACBE-EE0D0C6B1007}"/>
              </a:ext>
            </a:extLst>
          </p:cNvPr>
          <p:cNvSpPr txBox="1">
            <a:spLocks/>
          </p:cNvSpPr>
          <p:nvPr/>
        </p:nvSpPr>
        <p:spPr>
          <a:xfrm>
            <a:off x="236195" y="228413"/>
            <a:ext cx="3843436" cy="617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gn="l">
              <a:lnSpc>
                <a:spcPct val="115000"/>
              </a:lnSpc>
              <a:spcBef>
                <a:spcPts val="800"/>
              </a:spcBef>
              <a:spcAft>
                <a:spcPts val="400"/>
              </a:spcAft>
            </a:pPr>
            <a:r>
              <a:rPr lang="en-GB" sz="3200" b="1" kern="100" dirty="0">
                <a:latin typeface="Neue Haas Grotesk Text Pro" panose="020B0504020202020204" pitchFamily="34" charset="77"/>
                <a:ea typeface="Helvetica Neue Light" panose="02000403000000020004" pitchFamily="2" charset="0"/>
                <a:cs typeface="Courier New" panose="02070309020205020404" pitchFamily="49" charset="0"/>
              </a:rPr>
              <a:t>Inspiration: </a:t>
            </a:r>
            <a:r>
              <a:rPr lang="en-GB" sz="3200" b="1" dirty="0">
                <a:solidFill>
                  <a:srgbClr val="242424"/>
                </a:solidFill>
                <a:effectLst/>
                <a:latin typeface="Neue Haas Grotesk Text Pro" panose="020B0504020202020204" pitchFamily="34" charset="77"/>
                <a:ea typeface="Segoe UI" panose="020B0502040204020203" pitchFamily="34" charset="0"/>
              </a:rPr>
              <a:t>Camden Council’s Service Design Team’s Feedback Practices.</a:t>
            </a:r>
          </a:p>
          <a:p>
            <a:pPr algn="l">
              <a:lnSpc>
                <a:spcPct val="115000"/>
              </a:lnSpc>
              <a:spcBef>
                <a:spcPts val="800"/>
              </a:spcBef>
              <a:spcAft>
                <a:spcPts val="400"/>
              </a:spcAft>
            </a:pPr>
            <a:endParaRPr lang="en-GB" sz="2400" b="1"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
        <p:nvSpPr>
          <p:cNvPr id="10" name="Title 1">
            <a:extLst>
              <a:ext uri="{FF2B5EF4-FFF2-40B4-BE49-F238E27FC236}">
                <a16:creationId xmlns:a16="http://schemas.microsoft.com/office/drawing/2014/main" id="{29F76434-360E-4768-EE80-43CB51FB3CC0}"/>
              </a:ext>
            </a:extLst>
          </p:cNvPr>
          <p:cNvSpPr txBox="1">
            <a:spLocks/>
          </p:cNvSpPr>
          <p:nvPr/>
        </p:nvSpPr>
        <p:spPr>
          <a:xfrm>
            <a:off x="8460306" y="3781964"/>
            <a:ext cx="2095857" cy="29298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marL="342900" indent="-342900" algn="l">
              <a:lnSpc>
                <a:spcPct val="125000"/>
              </a:lnSpc>
              <a:buFont typeface="+mj-lt"/>
              <a:buAutoNum type="arabicPeriod"/>
            </a:pPr>
            <a:r>
              <a:rPr lang="en-GB" sz="1600" dirty="0">
                <a:solidFill>
                  <a:srgbClr val="242424"/>
                </a:solidFill>
                <a:latin typeface="+mn-lt"/>
                <a:ea typeface="Segoe UI" panose="020B0502040204020203" pitchFamily="34" charset="0"/>
              </a:rPr>
              <a:t>People write their own questions for feedback.</a:t>
            </a:r>
          </a:p>
          <a:p>
            <a:pPr marL="342900" indent="-342900" algn="l">
              <a:lnSpc>
                <a:spcPct val="125000"/>
              </a:lnSpc>
              <a:buFont typeface="+mj-lt"/>
              <a:buAutoNum type="arabicPeriod"/>
            </a:pPr>
            <a:r>
              <a:rPr lang="en-GB" sz="1600" dirty="0">
                <a:solidFill>
                  <a:srgbClr val="242424"/>
                </a:solidFill>
                <a:latin typeface="+mn-lt"/>
                <a:ea typeface="Segoe UI" panose="020B0502040204020203" pitchFamily="34" charset="0"/>
              </a:rPr>
              <a:t>Allows them to ask for help in relation to PDGs. </a:t>
            </a:r>
          </a:p>
          <a:p>
            <a:pPr marL="342900" indent="-342900" algn="l">
              <a:lnSpc>
                <a:spcPct val="125000"/>
              </a:lnSpc>
              <a:buFont typeface="+mj-lt"/>
              <a:buAutoNum type="arabicPeriod"/>
            </a:pPr>
            <a:r>
              <a:rPr lang="en-GB" sz="1600" dirty="0">
                <a:solidFill>
                  <a:srgbClr val="242424"/>
                </a:solidFill>
                <a:latin typeface="+mn-lt"/>
                <a:ea typeface="Segoe UI" panose="020B0502040204020203" pitchFamily="34" charset="0"/>
              </a:rPr>
              <a:t>Tied to skills framework. </a:t>
            </a:r>
            <a:endParaRPr lang="en-GB" sz="1600" dirty="0">
              <a:solidFill>
                <a:srgbClr val="242424"/>
              </a:solidFill>
              <a:effectLst/>
              <a:latin typeface="+mn-lt"/>
              <a:ea typeface="Segoe UI" panose="020B0502040204020203" pitchFamily="34" charset="0"/>
              <a:cs typeface="Futura Medium" panose="020B0602020204020303" pitchFamily="34" charset="-79"/>
            </a:endParaRPr>
          </a:p>
          <a:p>
            <a:pPr algn="l">
              <a:lnSpc>
                <a:spcPct val="125000"/>
              </a:lnSpc>
            </a:pPr>
            <a:endParaRPr lang="en-GB" sz="1800" dirty="0">
              <a:solidFill>
                <a:srgbClr val="242424"/>
              </a:solidFill>
              <a:latin typeface="+mn-lt"/>
              <a:ea typeface="Segoe UI" panose="020B0502040204020203" pitchFamily="34" charset="0"/>
            </a:endParaRPr>
          </a:p>
          <a:p>
            <a:pPr algn="l">
              <a:lnSpc>
                <a:spcPct val="125000"/>
              </a:lnSpc>
            </a:pPr>
            <a:endParaRPr lang="en-GB" sz="1800" dirty="0">
              <a:solidFill>
                <a:srgbClr val="242424"/>
              </a:solidFill>
              <a:latin typeface="+mn-lt"/>
              <a:ea typeface="Segoe UI" panose="020B0502040204020203" pitchFamily="34" charset="0"/>
            </a:endParaRPr>
          </a:p>
        </p:txBody>
      </p:sp>
      <p:sp>
        <p:nvSpPr>
          <p:cNvPr id="13" name="Title 1">
            <a:extLst>
              <a:ext uri="{FF2B5EF4-FFF2-40B4-BE49-F238E27FC236}">
                <a16:creationId xmlns:a16="http://schemas.microsoft.com/office/drawing/2014/main" id="{ED1354F6-FB39-3B3C-2216-D9B04C6F98BB}"/>
              </a:ext>
            </a:extLst>
          </p:cNvPr>
          <p:cNvSpPr txBox="1">
            <a:spLocks/>
          </p:cNvSpPr>
          <p:nvPr/>
        </p:nvSpPr>
        <p:spPr>
          <a:xfrm>
            <a:off x="3876740" y="6521329"/>
            <a:ext cx="4438519" cy="381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Futura Medium" panose="020B0602020204020303" pitchFamily="34" charset="-79"/>
                <a:ea typeface="+mj-ea"/>
                <a:cs typeface="Futura Medium" panose="020B0602020204020303" pitchFamily="34" charset="-79"/>
              </a:defRPr>
            </a:lvl1pPr>
          </a:lstStyle>
          <a:p>
            <a:pPr>
              <a:lnSpc>
                <a:spcPct val="115000"/>
              </a:lnSpc>
              <a:spcBef>
                <a:spcPts val="800"/>
              </a:spcBef>
              <a:spcAft>
                <a:spcPts val="400"/>
              </a:spcAft>
            </a:pPr>
            <a:r>
              <a:rPr lang="en-GB" sz="1200" kern="100" dirty="0">
                <a:latin typeface="Neue Haas Grotesk Text Pro" panose="020B0504020202020204" pitchFamily="34" charset="77"/>
                <a:ea typeface="Helvetica Neue Light" panose="02000403000000020004" pitchFamily="2" charset="0"/>
                <a:cs typeface="Courier New" panose="02070309020205020404" pitchFamily="49" charset="0"/>
              </a:rPr>
              <a:t>Rationale for Research Methods</a:t>
            </a:r>
            <a:endParaRPr lang="en-GB" sz="1100" kern="100" dirty="0">
              <a:latin typeface="Neue Haas Grotesk Text Pro" panose="020B0504020202020204" pitchFamily="34" charset="77"/>
              <a:ea typeface="Helvetica Neue Light" panose="02000403000000020004" pitchFamily="2" charset="0"/>
              <a:cs typeface="Courier New" panose="02070309020205020404" pitchFamily="49" charset="0"/>
            </a:endParaRPr>
          </a:p>
        </p:txBody>
      </p:sp>
    </p:spTree>
    <p:extLst>
      <p:ext uri="{BB962C8B-B14F-4D97-AF65-F5344CB8AC3E}">
        <p14:creationId xmlns:p14="http://schemas.microsoft.com/office/powerpoint/2010/main" val="3681340944"/>
      </p:ext>
    </p:extLst>
  </p:cSld>
  <p:clrMapOvr>
    <a:masterClrMapping/>
  </p:clrMapOvr>
</p:sld>
</file>

<file path=ppt/theme/theme1.xml><?xml version="1.0" encoding="utf-8"?>
<a:theme xmlns:a="http://schemas.openxmlformats.org/drawingml/2006/main" name="BAPID3 25-26">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PID3 25-26" id="{0DD815B4-3CD5-EA4B-8BB6-0E41957F0D2E}" vid="{36B8E8FF-2A25-0746-B266-64E909CEED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9430</TotalTime>
  <Words>2782</Words>
  <Application>Microsoft Macintosh PowerPoint</Application>
  <PresentationFormat>Widescreen</PresentationFormat>
  <Paragraphs>242</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Apple Color Emoji</vt:lpstr>
      <vt:lpstr>Aptos</vt:lpstr>
      <vt:lpstr>Arial</vt:lpstr>
      <vt:lpstr>Courier New</vt:lpstr>
      <vt:lpstr>Futura Medium</vt:lpstr>
      <vt:lpstr>IBM Plex Sans</vt:lpstr>
      <vt:lpstr>Neue Haas Grotesk Text Pro</vt:lpstr>
      <vt:lpstr>Times New Roman</vt:lpstr>
      <vt:lpstr>BAPID3 25-26</vt:lpstr>
      <vt:lpstr>Collegial Partnerships</vt:lpstr>
      <vt:lpstr>This action research project explores the conditions for supporting positive and sustainable collegial partnerships and collegial feedback.</vt:lpstr>
      <vt:lpstr>PowerPoint Presentation</vt:lpstr>
      <vt:lpstr>“In the process of clarifying the meanings of your embodied values, as they emerge in practice, you transform your values into your criteria” (McNiff, 2002). </vt:lpstr>
      <vt:lpstr>PowerPoint Presentation</vt:lpstr>
      <vt:lpstr>How can we as colleagues support each other’s goals, learn reciprocally and share leadership?</vt:lpstr>
      <vt:lpstr>PowerPoint Presentation</vt:lpstr>
      <vt:lpstr>PowerPoint Presentation</vt:lpstr>
      <vt:lpstr>PowerPoint Presentation</vt:lpstr>
      <vt:lpstr>PowerPoint Presentation</vt:lpstr>
      <vt:lpstr>1.  How to make feedback useful and support personal development goals? </vt:lpstr>
      <vt:lpstr>1.  Self-authored collegial feedback questions will result in feedback that’s more relevant to one’s professional development goals and develop a culture of mutual support</vt:lpstr>
      <vt:lpstr>Assumption:   Self-initiated collegial feedback requests will lead to feedback that’s more relevant to one’s professional development and develop a culture of mutual support.</vt:lpstr>
      <vt:lpstr>PowerPoint Presentation</vt:lpstr>
      <vt:lpstr>PowerPoint Presentation</vt:lpstr>
      <vt:lpstr>1. Peer-to-peer feedback experiences at UAL or externally.  2. Generating their own feedback questions.  3. Giving feedback </vt:lpstr>
      <vt:lpstr>PowerPoint Presentation</vt:lpstr>
      <vt:lpstr>A NEW PRIMARY QUESTION:   What conditions would support positive and sustainable collegial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 Betti began offering informal mentoring, which will now evolve into a more formalised arrangement as a result of this process. […] This collegial feedback exercise opened up a valuable conversation about establishing clearer boundaries and expectations, helping ensure that Betti is recognised for the additional work she takes on in offering her knowledge and support. This process accelerated that acknowledgement and allowed it to be a shared, openly discussed point for improvement.”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Doruff</dc:creator>
  <cp:lastModifiedBy>Jeffrey Doruff</cp:lastModifiedBy>
  <cp:revision>11</cp:revision>
  <cp:lastPrinted>2026-01-30T03:16:42Z</cp:lastPrinted>
  <dcterms:created xsi:type="dcterms:W3CDTF">2025-11-06T21:17:30Z</dcterms:created>
  <dcterms:modified xsi:type="dcterms:W3CDTF">2026-01-30T03:21:16Z</dcterms:modified>
</cp:coreProperties>
</file>